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9"/>
  </p:notesMasterIdLst>
  <p:sldIdLst>
    <p:sldId id="278" r:id="rId3"/>
    <p:sldId id="279" r:id="rId4"/>
    <p:sldId id="282" r:id="rId5"/>
    <p:sldId id="283" r:id="rId6"/>
    <p:sldId id="284" r:id="rId7"/>
    <p:sldId id="285" r:id="rId8"/>
    <p:sldId id="277" r:id="rId9"/>
    <p:sldId id="257" r:id="rId10"/>
    <p:sldId id="268" r:id="rId11"/>
    <p:sldId id="275" r:id="rId12"/>
    <p:sldId id="259" r:id="rId13"/>
    <p:sldId id="260" r:id="rId14"/>
    <p:sldId id="269" r:id="rId15"/>
    <p:sldId id="276" r:id="rId16"/>
    <p:sldId id="261" r:id="rId17"/>
    <p:sldId id="264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сиф Алиев" initials="АА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086" autoAdjust="0"/>
  </p:normalViewPr>
  <p:slideViewPr>
    <p:cSldViewPr snapToGrid="0">
      <p:cViewPr varScale="1">
        <p:scale>
          <a:sx n="101" d="100"/>
          <a:sy n="101" d="100"/>
        </p:scale>
        <p:origin x="144" y="4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93FEDA-2A84-4E82-83D5-7141E4AC1B84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ABDF5-CC54-407A-8B37-0139A965A6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555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F0FAF5-7FE4-4286-83E6-8A70A3C44E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E7204D-24AA-4977-ADB4-4853F85B5D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F521A5-C630-4828-8359-4EBA0B197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4CC9-FC4A-4ED0-B0D4-6FCC1CDF3614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FD973E2-84A4-420A-A727-F8591C367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39D570D-ACBA-413E-99C2-5C4DF51B3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AC584-9365-4837-A91D-6AE2D421C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742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E364CA-6A71-4915-8733-C4C991EDF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A1159F7-5BAB-4AF7-9D2E-139AA2FE88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F23B865-D81F-4758-AC60-823030ADF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4CC9-FC4A-4ED0-B0D4-6FCC1CDF3614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39D0BD-3686-425B-A624-5C07DAF50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9FC482A-E4FB-4B7C-8D2A-980AD8B5B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AC584-9365-4837-A91D-6AE2D421C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486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2441DD5-51EE-4E4D-B00F-1502534CEA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2420ADE-4006-4942-9F33-9F8E699C69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EE92D3A-72A5-4917-B697-5D7194C24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4CC9-FC4A-4ED0-B0D4-6FCC1CDF3614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822C4E-F76E-4629-B664-A1B93F61E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49B050F-D853-462F-AB1E-3446B9876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AC584-9365-4837-A91D-6AE2D421C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235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F0FAF5-7FE4-4286-83E6-8A70A3C44E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E7204D-24AA-4977-ADB4-4853F85B5D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F521A5-C630-4828-8359-4EBA0B197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7F4CC9-FC4A-4ED0-B0D4-6FCC1CDF3614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08.05.2024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FD973E2-84A4-420A-A727-F8591C367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39D570D-ACBA-413E-99C2-5C4DF51B3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DAC584-9365-4837-A91D-6AE2D421CF7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0020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73C21F-1BED-4C44-87FD-854B1F1C1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427F46-279F-44C6-8B6A-FA571C3F6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472AF11-3630-4F7E-9E97-D4D886E8D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7F4CC9-FC4A-4ED0-B0D4-6FCC1CDF3614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08.05.2024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AB4917-0737-4E9F-981A-C72270DF2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E1B2D8-2448-4D17-8CA2-DABACCD27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DAC584-9365-4837-A91D-6AE2D421CF7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45004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D5B4A3-0118-47EE-BF20-5FD213E28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BF32F1A-9495-41CE-8272-9C043FE53C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626D81-7A41-4029-B256-23CF35E31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7F4CC9-FC4A-4ED0-B0D4-6FCC1CDF3614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08.05.2024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6A6BC9F-5FEC-4D5B-9201-3BBDD0E4A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7B9DC0-D688-4B14-B972-6298FA722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DAC584-9365-4837-A91D-6AE2D421CF7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65694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6799AB-4ED0-4000-BD7E-682F9B82D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8EBCC1-7BBB-4D04-82B0-78C4AC9A7A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8ED517B-5A53-49A0-AEA8-B8F6E7EC97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6438906-86AE-4EA5-9E9A-3E5B2FB8A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7F4CC9-FC4A-4ED0-B0D4-6FCC1CDF3614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08.05.2024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AD7CE1E-7ED4-4A7E-96AA-3821E5425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0CD1B5B-73B0-4544-9BE4-2A8F2B478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DAC584-9365-4837-A91D-6AE2D421CF7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05589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BF4577-73DB-4438-92C4-6130E702E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E6F5F11-6A70-4C05-9C04-DB2AA24039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1D3B899-068C-4A3E-B338-27E31D4D65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2F89438-9B80-4CF7-84D0-2F1FE3C3D1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B0A2E4D-1ADC-484F-B83B-E85D288C0A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AF083EA-7429-4814-8D44-555375A3D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7F4CC9-FC4A-4ED0-B0D4-6FCC1CDF3614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08.05.2024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C624BFD-11F3-4B60-9F80-5454262EE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A3B4486-45E8-4F7B-BA0D-C07BB5C2E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DAC584-9365-4837-A91D-6AE2D421CF7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17888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21DBBF-3BF9-400A-AA89-74AF1EB63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9E66481-92B3-452E-BAEC-59D105861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7F4CC9-FC4A-4ED0-B0D4-6FCC1CDF3614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08.05.2024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C46DF72-73A7-4A9B-97A8-2A176A8BD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B137A96-1222-4494-98E8-126C8C910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DAC584-9365-4837-A91D-6AE2D421CF7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59397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6C865A1-2E69-496B-BB0F-08B00714F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7F4CC9-FC4A-4ED0-B0D4-6FCC1CDF3614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08.05.2024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3D89AF6-BC0C-4DE3-83A2-C00ECD69F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6B5679B-2A6F-4A8E-A7CA-9C32882BD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DAC584-9365-4837-A91D-6AE2D421CF7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07759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81B633-1A0E-42D0-8B32-B176BC067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65D5DC5-3D46-4945-947B-B2BE2CF0E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92105CB-8DFC-495F-AC3C-B3AFC1A75B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85B3E9-213A-44F2-85D3-79E6FDFB8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7F4CC9-FC4A-4ED0-B0D4-6FCC1CDF3614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08.05.2024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1B64DE3-117F-4049-98AB-4A5C931BB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3021363-8726-4088-87AF-7878E8258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DAC584-9365-4837-A91D-6AE2D421CF7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876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73C21F-1BED-4C44-87FD-854B1F1C1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427F46-279F-44C6-8B6A-FA571C3F6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472AF11-3630-4F7E-9E97-D4D886E8D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4CC9-FC4A-4ED0-B0D4-6FCC1CDF3614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AB4917-0737-4E9F-981A-C72270DF2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E1B2D8-2448-4D17-8CA2-DABACCD27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AC584-9365-4837-A91D-6AE2D421C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2952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8493C0-F39C-44E0-B2F0-F274AF8C3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B6DD14D-DBB3-4FBF-80B9-B2900C6554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EC80ECB-6B27-4B0C-8596-23D7CA7208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EEE5080-7A3D-4DE3-A5EF-CB5A8EFFA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7F4CC9-FC4A-4ED0-B0D4-6FCC1CDF3614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08.05.2024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CCF3631-FF50-4DD2-9B65-DD28A7A9A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F205B84-7634-4C6B-BDDB-6D7CACF13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DAC584-9365-4837-A91D-6AE2D421CF7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90125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E364CA-6A71-4915-8733-C4C991EDF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A1159F7-5BAB-4AF7-9D2E-139AA2FE88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F23B865-D81F-4758-AC60-823030ADF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7F4CC9-FC4A-4ED0-B0D4-6FCC1CDF3614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08.05.2024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39D0BD-3686-425B-A624-5C07DAF50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9FC482A-E4FB-4B7C-8D2A-980AD8B5B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DAC584-9365-4837-A91D-6AE2D421CF7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0095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2441DD5-51EE-4E4D-B00F-1502534CEA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2420ADE-4006-4942-9F33-9F8E699C69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EE92D3A-72A5-4917-B697-5D7194C24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7F4CC9-FC4A-4ED0-B0D4-6FCC1CDF3614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08.05.2024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822C4E-F76E-4629-B664-A1B93F61E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49B050F-D853-462F-AB1E-3446B9876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DAC584-9365-4837-A91D-6AE2D421CF7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3653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D5B4A3-0118-47EE-BF20-5FD213E28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BF32F1A-9495-41CE-8272-9C043FE53C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626D81-7A41-4029-B256-23CF35E31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4CC9-FC4A-4ED0-B0D4-6FCC1CDF3614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6A6BC9F-5FEC-4D5B-9201-3BBDD0E4A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7B9DC0-D688-4B14-B972-6298FA722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AC584-9365-4837-A91D-6AE2D421C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27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6799AB-4ED0-4000-BD7E-682F9B82D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8EBCC1-7BBB-4D04-82B0-78C4AC9A7A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8ED517B-5A53-49A0-AEA8-B8F6E7EC97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6438906-86AE-4EA5-9E9A-3E5B2FB8A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4CC9-FC4A-4ED0-B0D4-6FCC1CDF3614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AD7CE1E-7ED4-4A7E-96AA-3821E5425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0CD1B5B-73B0-4544-9BE4-2A8F2B478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AC584-9365-4837-A91D-6AE2D421C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3793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BF4577-73DB-4438-92C4-6130E702E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E6F5F11-6A70-4C05-9C04-DB2AA24039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1D3B899-068C-4A3E-B338-27E31D4D65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2F89438-9B80-4CF7-84D0-2F1FE3C3D1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B0A2E4D-1ADC-484F-B83B-E85D288C0A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AF083EA-7429-4814-8D44-555375A3D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4CC9-FC4A-4ED0-B0D4-6FCC1CDF3614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C624BFD-11F3-4B60-9F80-5454262EE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A3B4486-45E8-4F7B-BA0D-C07BB5C2E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AC584-9365-4837-A91D-6AE2D421C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511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21DBBF-3BF9-400A-AA89-74AF1EB63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9E66481-92B3-452E-BAEC-59D105861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4CC9-FC4A-4ED0-B0D4-6FCC1CDF3614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C46DF72-73A7-4A9B-97A8-2A176A8BD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B137A96-1222-4494-98E8-126C8C910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AC584-9365-4837-A91D-6AE2D421C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542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6C865A1-2E69-496B-BB0F-08B00714F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4CC9-FC4A-4ED0-B0D4-6FCC1CDF3614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3D89AF6-BC0C-4DE3-83A2-C00ECD69F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6B5679B-2A6F-4A8E-A7CA-9C32882BD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AC584-9365-4837-A91D-6AE2D421C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636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81B633-1A0E-42D0-8B32-B176BC067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65D5DC5-3D46-4945-947B-B2BE2CF0E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92105CB-8DFC-495F-AC3C-B3AFC1A75B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85B3E9-213A-44F2-85D3-79E6FDFB8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4CC9-FC4A-4ED0-B0D4-6FCC1CDF3614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1B64DE3-117F-4049-98AB-4A5C931BB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3021363-8726-4088-87AF-7878E8258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AC584-9365-4837-A91D-6AE2D421C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949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8493C0-F39C-44E0-B2F0-F274AF8C3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B6DD14D-DBB3-4FBF-80B9-B2900C6554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EC80ECB-6B27-4B0C-8596-23D7CA7208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EEE5080-7A3D-4DE3-A5EF-CB5A8EFFA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4CC9-FC4A-4ED0-B0D4-6FCC1CDF3614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CCF3631-FF50-4DD2-9B65-DD28A7A9A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F205B84-7634-4C6B-BDDB-6D7CACF13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AC584-9365-4837-A91D-6AE2D421C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3213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5EBFDC-334B-4AF6-AAA5-120DC84E0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F35842F-1925-47DC-A52F-54147B6827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890EB4C-E549-4FC7-BA48-B693BFEA62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F4CC9-FC4A-4ED0-B0D4-6FCC1CDF3614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D588CE0-04D2-400B-91F0-F64BA5B31D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706374-0D0A-4B82-BC10-B9FA80636A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AC584-9365-4837-A91D-6AE2D421C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80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5EBFDC-334B-4AF6-AAA5-120DC84E0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F35842F-1925-47DC-A52F-54147B6827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890EB4C-E549-4FC7-BA48-B693BFEA62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7F4CC9-FC4A-4ED0-B0D4-6FCC1CDF3614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08.05.2024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D588CE0-04D2-400B-91F0-F64BA5B31D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706374-0D0A-4B82-BC10-B9FA80636A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DAC584-9365-4837-A91D-6AE2D421CF7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63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uslugi.mosreg.ru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C3073A6-6D2E-4134-9B82-BDDE78FFB3BB}"/>
              </a:ext>
            </a:extLst>
          </p:cNvPr>
          <p:cNvSpPr/>
          <p:nvPr/>
        </p:nvSpPr>
        <p:spPr>
          <a:xfrm>
            <a:off x="1585019" y="2345085"/>
            <a:ext cx="928866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>
                <a:solidFill>
                  <a:schemeClr val="accent3">
                    <a:lumMod val="5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Комплексный сервис для бизнеса </a:t>
            </a:r>
            <a:br>
              <a:rPr lang="ru-RU" sz="3200" b="1" i="1" dirty="0">
                <a:solidFill>
                  <a:schemeClr val="accent3">
                    <a:lumMod val="5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ru-RU" sz="3200" b="1" i="1" dirty="0">
                <a:solidFill>
                  <a:schemeClr val="accent3">
                    <a:lumMod val="5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в рамках </a:t>
            </a:r>
            <a:r>
              <a:rPr lang="ru-RU" sz="3200" b="1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контрольной (надзорной) деятельности (физические лица, ГСК, СНТ)</a:t>
            </a:r>
            <a:endParaRPr lang="ru-RU" sz="3200" b="1" i="1" dirty="0">
              <a:solidFill>
                <a:schemeClr val="accent3">
                  <a:lumMod val="50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572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011B7AE0-9210-4CAB-B7CB-C7673E0EDE47}"/>
              </a:ext>
            </a:extLst>
          </p:cNvPr>
          <p:cNvSpPr txBox="1"/>
          <p:nvPr/>
        </p:nvSpPr>
        <p:spPr>
          <a:xfrm>
            <a:off x="8368724" y="6460473"/>
            <a:ext cx="649480" cy="255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8" b="1" i="1" dirty="0">
                <a:solidFill>
                  <a:schemeClr val="accent3">
                    <a:lumMod val="50000"/>
                  </a:schemeClr>
                </a:solidFill>
              </a:rPr>
              <a:t>рис. </a:t>
            </a:r>
            <a:r>
              <a:rPr lang="en-US" sz="1058" b="1" i="1" dirty="0" smtClean="0">
                <a:solidFill>
                  <a:schemeClr val="accent3">
                    <a:lumMod val="50000"/>
                  </a:schemeClr>
                </a:solidFill>
              </a:rPr>
              <a:t>4</a:t>
            </a:r>
            <a:endParaRPr lang="ru-RU" sz="1058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FF23F96-BA49-4659-A609-468D9E6518B4}"/>
              </a:ext>
            </a:extLst>
          </p:cNvPr>
          <p:cNvSpPr/>
          <p:nvPr/>
        </p:nvSpPr>
        <p:spPr>
          <a:xfrm>
            <a:off x="1334439" y="369838"/>
            <a:ext cx="1013366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АЛГОРИТМ ПОДАЧИ ЗАЯВЛЕНИЙ И ДОКУМЕНТОВ В НАДЗОРНЫЙ ОРГАН НА РПГУ</a:t>
            </a:r>
          </a:p>
        </p:txBody>
      </p:sp>
      <p:sp>
        <p:nvSpPr>
          <p:cNvPr id="11" name="Прямоугольник: скругленные углы 6">
            <a:extLst>
              <a:ext uri="{FF2B5EF4-FFF2-40B4-BE49-F238E27FC236}">
                <a16:creationId xmlns:a16="http://schemas.microsoft.com/office/drawing/2014/main" id="{92B6DC68-527B-412F-B34F-AF0B81ACC127}"/>
              </a:ext>
            </a:extLst>
          </p:cNvPr>
          <p:cNvSpPr/>
          <p:nvPr/>
        </p:nvSpPr>
        <p:spPr>
          <a:xfrm>
            <a:off x="11771790" y="6588040"/>
            <a:ext cx="320859" cy="21771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/>
              <a:t>9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1951" y="994943"/>
            <a:ext cx="5162550" cy="5465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581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907769D-773A-4FB1-81E9-73C67D39ADC5}"/>
              </a:ext>
            </a:extLst>
          </p:cNvPr>
          <p:cNvSpPr/>
          <p:nvPr/>
        </p:nvSpPr>
        <p:spPr>
          <a:xfrm>
            <a:off x="452556" y="1724522"/>
            <a:ext cx="6708778" cy="4363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en-US" b="1" i="1" dirty="0" smtClean="0">
                <a:solidFill>
                  <a:schemeClr val="accent3">
                    <a:lumMod val="50000"/>
                  </a:schemeClr>
                </a:solidFill>
              </a:rPr>
              <a:t>10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. 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В появившемся окне (рис. 5) 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необходимо </a:t>
            </a:r>
          </a:p>
          <a:p>
            <a:pPr algn="just">
              <a:lnSpc>
                <a:spcPct val="114000"/>
              </a:lnSpc>
            </a:pP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Подтвердить 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согласие со всеми перечисленными </a:t>
            </a:r>
            <a:endParaRPr lang="ru-RU" b="1" i="1" dirty="0" smtClean="0">
              <a:solidFill>
                <a:schemeClr val="accent3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пунктами</a:t>
            </a:r>
            <a:r>
              <a:rPr lang="en-US" b="1" i="1" dirty="0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и нажать кнопку 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</a:rPr>
              <a:t>«Далее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»</a:t>
            </a:r>
          </a:p>
          <a:p>
            <a:endParaRPr lang="ru-RU" b="1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ru-RU" b="1" i="1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ru-RU" b="1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ru-RU" b="1" i="1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ru-RU" b="1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ru-RU" b="1" i="1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ru-RU" b="1" i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1</a:t>
            </a:r>
            <a:r>
              <a:rPr lang="en-US" b="1" i="1" dirty="0" smtClean="0">
                <a:solidFill>
                  <a:schemeClr val="accent3">
                    <a:lumMod val="50000"/>
                  </a:schemeClr>
                </a:solidFill>
              </a:rPr>
              <a:t>1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. 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</a:rPr>
              <a:t>На вкладке «Представитель» (рис.</a:t>
            </a:r>
            <a:r>
              <a:rPr lang="en-US" b="1" i="1" dirty="0">
                <a:solidFill>
                  <a:schemeClr val="accent3">
                    <a:lumMod val="50000"/>
                  </a:schemeClr>
                </a:solidFill>
              </a:rPr>
              <a:t>6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</a:rPr>
              <a:t>) 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указать </a:t>
            </a:r>
          </a:p>
          <a:p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являетесь 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ли представителем (если да – 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необходимо 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заполнить информацию 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о представителе) 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нажать </a:t>
            </a:r>
          </a:p>
          <a:p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кнопку 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</a:rPr>
              <a:t>«Далее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»</a:t>
            </a:r>
            <a:endParaRPr lang="ru-RU" b="1" i="1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ru-RU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D12598-7CBB-456B-978B-27F68C5B582E}"/>
              </a:ext>
            </a:extLst>
          </p:cNvPr>
          <p:cNvSpPr txBox="1"/>
          <p:nvPr/>
        </p:nvSpPr>
        <p:spPr>
          <a:xfrm>
            <a:off x="11658600" y="3458118"/>
            <a:ext cx="63377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i="1" dirty="0">
                <a:solidFill>
                  <a:schemeClr val="accent3">
                    <a:lumMod val="50000"/>
                  </a:schemeClr>
                </a:solidFill>
              </a:rPr>
              <a:t>рис. </a:t>
            </a:r>
            <a:r>
              <a:rPr lang="en-US" sz="1050" b="1" i="1" dirty="0" smtClean="0">
                <a:solidFill>
                  <a:schemeClr val="accent3">
                    <a:lumMod val="50000"/>
                  </a:schemeClr>
                </a:solidFill>
              </a:rPr>
              <a:t>5</a:t>
            </a:r>
            <a:endParaRPr lang="ru-RU" sz="105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B1EA789-BA23-4C30-83CB-B6C41BDFCBA9}"/>
              </a:ext>
            </a:extLst>
          </p:cNvPr>
          <p:cNvSpPr txBox="1"/>
          <p:nvPr/>
        </p:nvSpPr>
        <p:spPr>
          <a:xfrm>
            <a:off x="11627978" y="6193461"/>
            <a:ext cx="56402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i="1" dirty="0">
                <a:solidFill>
                  <a:schemeClr val="accent3">
                    <a:lumMod val="50000"/>
                  </a:schemeClr>
                </a:solidFill>
              </a:rPr>
              <a:t>рис. </a:t>
            </a:r>
            <a:r>
              <a:rPr lang="en-US" sz="1050" b="1" i="1" dirty="0" smtClean="0">
                <a:solidFill>
                  <a:schemeClr val="accent3">
                    <a:lumMod val="50000"/>
                  </a:schemeClr>
                </a:solidFill>
              </a:rPr>
              <a:t>6</a:t>
            </a:r>
            <a:endParaRPr lang="ru-RU" sz="105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3FF23F96-BA49-4659-A609-468D9E6518B4}"/>
              </a:ext>
            </a:extLst>
          </p:cNvPr>
          <p:cNvSpPr/>
          <p:nvPr/>
        </p:nvSpPr>
        <p:spPr>
          <a:xfrm>
            <a:off x="1334439" y="369838"/>
            <a:ext cx="1016623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АЛГОРИТМ ПОДАЧИ ЗАЯВЛЕНИЙ И ДОКУМЕНТОВ В НАДЗОРНЫЙ ОРГАН НА РПГУ</a:t>
            </a:r>
          </a:p>
        </p:txBody>
      </p:sp>
      <p:pic>
        <p:nvPicPr>
          <p:cNvPr id="10" name="Рисунок 9"/>
          <p:cNvPicPr/>
          <p:nvPr/>
        </p:nvPicPr>
        <p:blipFill>
          <a:blip r:embed="rId2"/>
          <a:stretch>
            <a:fillRect/>
          </a:stretch>
        </p:blipFill>
        <p:spPr>
          <a:xfrm>
            <a:off x="6381750" y="800725"/>
            <a:ext cx="5276850" cy="2886076"/>
          </a:xfrm>
          <a:prstGeom prst="rect">
            <a:avLst/>
          </a:prstGeom>
        </p:spPr>
      </p:pic>
      <p:pic>
        <p:nvPicPr>
          <p:cNvPr id="11" name="Рисунок 10"/>
          <p:cNvPicPr/>
          <p:nvPr/>
        </p:nvPicPr>
        <p:blipFill>
          <a:blip r:embed="rId3"/>
          <a:stretch>
            <a:fillRect/>
          </a:stretch>
        </p:blipFill>
        <p:spPr>
          <a:xfrm>
            <a:off x="6381750" y="3714211"/>
            <a:ext cx="5276850" cy="2982686"/>
          </a:xfrm>
          <a:prstGeom prst="rect">
            <a:avLst/>
          </a:prstGeom>
        </p:spPr>
      </p:pic>
      <p:sp>
        <p:nvSpPr>
          <p:cNvPr id="15" name="Прямоугольник: скругленные углы 6">
            <a:extLst>
              <a:ext uri="{FF2B5EF4-FFF2-40B4-BE49-F238E27FC236}">
                <a16:creationId xmlns:a16="http://schemas.microsoft.com/office/drawing/2014/main" id="{92B6DC68-527B-412F-B34F-AF0B81ACC127}"/>
              </a:ext>
            </a:extLst>
          </p:cNvPr>
          <p:cNvSpPr/>
          <p:nvPr/>
        </p:nvSpPr>
        <p:spPr>
          <a:xfrm>
            <a:off x="11707166" y="6588040"/>
            <a:ext cx="436268" cy="21771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/>
              <a:t>1</a:t>
            </a:r>
            <a:r>
              <a:rPr lang="ru-RU" b="1" i="1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182875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3FB6EF1E-798D-4098-A8EC-FD798DACF7A3}"/>
              </a:ext>
            </a:extLst>
          </p:cNvPr>
          <p:cNvSpPr/>
          <p:nvPr/>
        </p:nvSpPr>
        <p:spPr>
          <a:xfrm>
            <a:off x="451948" y="3077417"/>
            <a:ext cx="564405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12. 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</a:rPr>
              <a:t>На вкладке «Заявитель» заполнить обязательные поля и нажать кнопку «Далее»</a:t>
            </a:r>
          </a:p>
          <a:p>
            <a:endParaRPr lang="ru-RU" sz="1200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FF23F96-BA49-4659-A609-468D9E6518B4}"/>
              </a:ext>
            </a:extLst>
          </p:cNvPr>
          <p:cNvSpPr/>
          <p:nvPr/>
        </p:nvSpPr>
        <p:spPr>
          <a:xfrm>
            <a:off x="1334439" y="369838"/>
            <a:ext cx="1005746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АЛГОРИТМ ПОДАЧИ ЗАЯВЛЕНИЙ И ДОКУМЕНТОВ В НАДЗОРНЫЙ ОРГАН НА РПГУ</a:t>
            </a:r>
          </a:p>
        </p:txBody>
      </p:sp>
      <p:sp>
        <p:nvSpPr>
          <p:cNvPr id="9" name="Прямоугольник: скругленные углы 6">
            <a:extLst>
              <a:ext uri="{FF2B5EF4-FFF2-40B4-BE49-F238E27FC236}">
                <a16:creationId xmlns:a16="http://schemas.microsoft.com/office/drawing/2014/main" id="{92B6DC68-527B-412F-B34F-AF0B81ACC127}"/>
              </a:ext>
            </a:extLst>
          </p:cNvPr>
          <p:cNvSpPr/>
          <p:nvPr/>
        </p:nvSpPr>
        <p:spPr>
          <a:xfrm>
            <a:off x="11656382" y="6588040"/>
            <a:ext cx="436268" cy="21771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/>
              <a:t>1</a:t>
            </a:r>
            <a:r>
              <a:rPr lang="ru-RU" b="1" i="1" dirty="0"/>
              <a:t>1</a:t>
            </a:r>
          </a:p>
        </p:txBody>
      </p:sp>
      <p:pic>
        <p:nvPicPr>
          <p:cNvPr id="8" name="Рисунок 7"/>
          <p:cNvPicPr/>
          <p:nvPr/>
        </p:nvPicPr>
        <p:blipFill>
          <a:blip r:embed="rId2"/>
          <a:stretch>
            <a:fillRect/>
          </a:stretch>
        </p:blipFill>
        <p:spPr>
          <a:xfrm>
            <a:off x="6276975" y="865329"/>
            <a:ext cx="3695700" cy="580217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2D12598-7CBB-456B-978B-27F68C5B582E}"/>
              </a:ext>
            </a:extLst>
          </p:cNvPr>
          <p:cNvSpPr txBox="1"/>
          <p:nvPr/>
        </p:nvSpPr>
        <p:spPr>
          <a:xfrm>
            <a:off x="10153650" y="6125118"/>
            <a:ext cx="63377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i="1" dirty="0">
                <a:solidFill>
                  <a:schemeClr val="accent3">
                    <a:lumMod val="50000"/>
                  </a:schemeClr>
                </a:solidFill>
              </a:rPr>
              <a:t>рис. </a:t>
            </a:r>
            <a:r>
              <a:rPr lang="ru-RU" sz="1050" b="1" i="1" dirty="0" smtClean="0">
                <a:solidFill>
                  <a:schemeClr val="accent3">
                    <a:lumMod val="50000"/>
                  </a:schemeClr>
                </a:solidFill>
              </a:rPr>
              <a:t>7</a:t>
            </a:r>
            <a:endParaRPr lang="ru-RU" sz="105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2894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3FB6EF1E-798D-4098-A8EC-FD798DACF7A3}"/>
              </a:ext>
            </a:extLst>
          </p:cNvPr>
          <p:cNvSpPr/>
          <p:nvPr/>
        </p:nvSpPr>
        <p:spPr>
          <a:xfrm>
            <a:off x="336121" y="1706515"/>
            <a:ext cx="5644052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13. 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</a:rPr>
              <a:t>На вкладке «Заявление» заполнить информацию о </a:t>
            </a:r>
            <a:r>
              <a:rPr lang="ru-RU" b="1" i="1" dirty="0" err="1">
                <a:solidFill>
                  <a:schemeClr val="accent3">
                    <a:lumMod val="50000"/>
                  </a:schemeClr>
                </a:solidFill>
              </a:rPr>
              <a:t>подуслуге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</a:rPr>
              <a:t>, обязательные поля и нажать кнопку «Далее»</a:t>
            </a:r>
          </a:p>
          <a:p>
            <a:endParaRPr lang="ru-RU" sz="1200" b="1" i="1" dirty="0">
              <a:solidFill>
                <a:schemeClr val="accent3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b="1" i="1" dirty="0">
                <a:solidFill>
                  <a:schemeClr val="accent3">
                    <a:lumMod val="50000"/>
                  </a:schemeClr>
                </a:solidFill>
              </a:rPr>
              <a:t>Консультирование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b="1" i="1" dirty="0">
                <a:solidFill>
                  <a:schemeClr val="accent3">
                    <a:lumMod val="50000"/>
                  </a:schemeClr>
                </a:solidFill>
              </a:rPr>
              <a:t>Профилактический визит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b="1" i="1" dirty="0" err="1" smtClean="0">
                <a:solidFill>
                  <a:schemeClr val="accent3">
                    <a:lumMod val="50000"/>
                  </a:schemeClr>
                </a:solidFill>
              </a:rPr>
              <a:t>Самообследование</a:t>
            </a:r>
            <a:endParaRPr lang="ru-RU" sz="1200" b="1" i="1" dirty="0">
              <a:solidFill>
                <a:schemeClr val="accent3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b="1" i="1" dirty="0">
                <a:solidFill>
                  <a:schemeClr val="accent3">
                    <a:lumMod val="50000"/>
                  </a:schemeClr>
                </a:solidFill>
              </a:rPr>
              <a:t>Документооборот</a:t>
            </a:r>
          </a:p>
          <a:p>
            <a:r>
              <a:rPr lang="ru-RU" b="1" i="1" dirty="0">
                <a:solidFill>
                  <a:schemeClr val="accent3">
                    <a:lumMod val="50000"/>
                  </a:schemeClr>
                </a:solidFill>
              </a:rPr>
              <a:t>На вкладке «Заявление» в поле «Цель обращения» выбрать «Документооборот».</a:t>
            </a:r>
          </a:p>
          <a:p>
            <a:r>
              <a:rPr lang="ru-RU" b="1" i="1" dirty="0">
                <a:solidFill>
                  <a:schemeClr val="accent3">
                    <a:lumMod val="50000"/>
                  </a:schemeClr>
                </a:solidFill>
              </a:rPr>
              <a:t>В поле «</a:t>
            </a:r>
            <a:r>
              <a:rPr lang="ru-RU" b="1" i="1" dirty="0" err="1">
                <a:solidFill>
                  <a:schemeClr val="accent3">
                    <a:lumMod val="50000"/>
                  </a:schemeClr>
                </a:solidFill>
              </a:rPr>
              <a:t>Подуслуга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</a:rPr>
              <a:t>» выбрать необходимый документ из списка, заполнить обязательные поля и нажать кнопку «Далее»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3FF23F96-BA49-4659-A609-468D9E6518B4}"/>
              </a:ext>
            </a:extLst>
          </p:cNvPr>
          <p:cNvSpPr/>
          <p:nvPr/>
        </p:nvSpPr>
        <p:spPr>
          <a:xfrm>
            <a:off x="1334439" y="369838"/>
            <a:ext cx="1004793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АЛГОРИТМ ПОДАЧИ ЗАЯВЛЕНИЙ И ДОКУМЕНТОВ В НАДЗОРНЫЙ ОРГАН НА РПГУ</a:t>
            </a:r>
          </a:p>
        </p:txBody>
      </p:sp>
      <p:sp>
        <p:nvSpPr>
          <p:cNvPr id="14" name="Прямоугольник: скругленные углы 6">
            <a:extLst>
              <a:ext uri="{FF2B5EF4-FFF2-40B4-BE49-F238E27FC236}">
                <a16:creationId xmlns:a16="http://schemas.microsoft.com/office/drawing/2014/main" id="{92B6DC68-527B-412F-B34F-AF0B81ACC127}"/>
              </a:ext>
            </a:extLst>
          </p:cNvPr>
          <p:cNvSpPr/>
          <p:nvPr/>
        </p:nvSpPr>
        <p:spPr>
          <a:xfrm>
            <a:off x="11656382" y="6588040"/>
            <a:ext cx="436268" cy="21771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/>
              <a:t>1</a:t>
            </a:r>
            <a:r>
              <a:rPr lang="ru-RU" b="1" i="1" dirty="0"/>
              <a:t>2</a:t>
            </a:r>
          </a:p>
        </p:txBody>
      </p:sp>
      <p:pic>
        <p:nvPicPr>
          <p:cNvPr id="11" name="Рисунок 10"/>
          <p:cNvPicPr/>
          <p:nvPr/>
        </p:nvPicPr>
        <p:blipFill>
          <a:blip r:embed="rId2"/>
          <a:stretch>
            <a:fillRect/>
          </a:stretch>
        </p:blipFill>
        <p:spPr>
          <a:xfrm>
            <a:off x="6211829" y="885825"/>
            <a:ext cx="5056246" cy="3146480"/>
          </a:xfrm>
          <a:prstGeom prst="rect">
            <a:avLst/>
          </a:prstGeom>
        </p:spPr>
      </p:pic>
      <p:pic>
        <p:nvPicPr>
          <p:cNvPr id="15" name="Рисунок 14"/>
          <p:cNvPicPr/>
          <p:nvPr/>
        </p:nvPicPr>
        <p:blipFill>
          <a:blip r:embed="rId3"/>
          <a:stretch>
            <a:fillRect/>
          </a:stretch>
        </p:blipFill>
        <p:spPr>
          <a:xfrm>
            <a:off x="6211828" y="4032305"/>
            <a:ext cx="5056247" cy="277344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E2D12598-7CBB-456B-978B-27F68C5B582E}"/>
              </a:ext>
            </a:extLst>
          </p:cNvPr>
          <p:cNvSpPr txBox="1"/>
          <p:nvPr/>
        </p:nvSpPr>
        <p:spPr>
          <a:xfrm>
            <a:off x="11557629" y="3518549"/>
            <a:ext cx="63377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i="1" dirty="0">
                <a:solidFill>
                  <a:schemeClr val="accent3">
                    <a:lumMod val="50000"/>
                  </a:schemeClr>
                </a:solidFill>
              </a:rPr>
              <a:t>рис. </a:t>
            </a:r>
            <a:r>
              <a:rPr lang="ru-RU" sz="1050" b="1" i="1" dirty="0" smtClean="0">
                <a:solidFill>
                  <a:schemeClr val="accent3">
                    <a:lumMod val="50000"/>
                  </a:schemeClr>
                </a:solidFill>
              </a:rPr>
              <a:t>8</a:t>
            </a:r>
            <a:endParaRPr lang="ru-RU" sz="105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D12598-7CBB-456B-978B-27F68C5B582E}"/>
              </a:ext>
            </a:extLst>
          </p:cNvPr>
          <p:cNvSpPr txBox="1"/>
          <p:nvPr/>
        </p:nvSpPr>
        <p:spPr>
          <a:xfrm>
            <a:off x="11557628" y="5839368"/>
            <a:ext cx="63377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i="1" dirty="0">
                <a:solidFill>
                  <a:schemeClr val="accent3">
                    <a:lumMod val="50000"/>
                  </a:schemeClr>
                </a:solidFill>
              </a:rPr>
              <a:t>рис. </a:t>
            </a:r>
            <a:r>
              <a:rPr lang="ru-RU" sz="1050" b="1" i="1" dirty="0" smtClean="0">
                <a:solidFill>
                  <a:schemeClr val="accent3">
                    <a:lumMod val="50000"/>
                  </a:schemeClr>
                </a:solidFill>
              </a:rPr>
              <a:t>9</a:t>
            </a:r>
            <a:endParaRPr lang="ru-RU" sz="105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6320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3FB6EF1E-798D-4098-A8EC-FD798DACF7A3}"/>
              </a:ext>
            </a:extLst>
          </p:cNvPr>
          <p:cNvSpPr/>
          <p:nvPr/>
        </p:nvSpPr>
        <p:spPr>
          <a:xfrm>
            <a:off x="320096" y="1751164"/>
            <a:ext cx="308665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14. </a:t>
            </a:r>
            <a:endParaRPr lang="ru-RU" sz="1200" b="1" i="1" dirty="0">
              <a:solidFill>
                <a:schemeClr val="accent3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Консультирование</a:t>
            </a:r>
            <a:endParaRPr lang="ru-RU" b="1" i="1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3FF23F96-BA49-4659-A609-468D9E6518B4}"/>
              </a:ext>
            </a:extLst>
          </p:cNvPr>
          <p:cNvSpPr/>
          <p:nvPr/>
        </p:nvSpPr>
        <p:spPr>
          <a:xfrm>
            <a:off x="1334439" y="369838"/>
            <a:ext cx="1002888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АЛГОРИТМ ПОДАЧИ ЗАЯВЛЕНИЙ И ДОКУМЕНТОВ В НАДЗОРНЫЙ ОРГАН НА РПГУ</a:t>
            </a:r>
          </a:p>
        </p:txBody>
      </p:sp>
      <p:sp>
        <p:nvSpPr>
          <p:cNvPr id="14" name="Прямоугольник: скругленные углы 6">
            <a:extLst>
              <a:ext uri="{FF2B5EF4-FFF2-40B4-BE49-F238E27FC236}">
                <a16:creationId xmlns:a16="http://schemas.microsoft.com/office/drawing/2014/main" id="{92B6DC68-527B-412F-B34F-AF0B81ACC127}"/>
              </a:ext>
            </a:extLst>
          </p:cNvPr>
          <p:cNvSpPr/>
          <p:nvPr/>
        </p:nvSpPr>
        <p:spPr>
          <a:xfrm>
            <a:off x="11656382" y="6588040"/>
            <a:ext cx="436268" cy="21771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/>
              <a:t>1</a:t>
            </a:r>
            <a:r>
              <a:rPr lang="ru-RU" b="1" i="1" dirty="0"/>
              <a:t>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D12598-7CBB-456B-978B-27F68C5B582E}"/>
              </a:ext>
            </a:extLst>
          </p:cNvPr>
          <p:cNvSpPr txBox="1"/>
          <p:nvPr/>
        </p:nvSpPr>
        <p:spPr>
          <a:xfrm>
            <a:off x="9791700" y="5734593"/>
            <a:ext cx="63377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i="1" dirty="0">
                <a:solidFill>
                  <a:schemeClr val="accent3">
                    <a:lumMod val="50000"/>
                  </a:schemeClr>
                </a:solidFill>
              </a:rPr>
              <a:t>рис. </a:t>
            </a:r>
            <a:r>
              <a:rPr lang="ru-RU" sz="1050" b="1" i="1" dirty="0" smtClean="0">
                <a:solidFill>
                  <a:schemeClr val="accent3">
                    <a:lumMod val="50000"/>
                  </a:schemeClr>
                </a:solidFill>
              </a:rPr>
              <a:t>10</a:t>
            </a:r>
            <a:endParaRPr lang="ru-RU" sz="105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833642"/>
            <a:ext cx="4914900" cy="5888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7663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FF92678-0702-4F6E-AAD2-E1FD854A5EE2}"/>
              </a:ext>
            </a:extLst>
          </p:cNvPr>
          <p:cNvSpPr/>
          <p:nvPr/>
        </p:nvSpPr>
        <p:spPr>
          <a:xfrm>
            <a:off x="318051" y="2015172"/>
            <a:ext cx="6708778" cy="2856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15. 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На стадии «Документы» (рис. 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11) необходимо</a:t>
            </a:r>
          </a:p>
          <a:p>
            <a:pPr algn="just">
              <a:lnSpc>
                <a:spcPct val="114000"/>
              </a:lnSpc>
            </a:pP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приложить:</a:t>
            </a:r>
          </a:p>
          <a:p>
            <a:pPr marL="285750" indent="-285750" algn="just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Документ, удостоверяющий 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личность</a:t>
            </a:r>
          </a:p>
          <a:p>
            <a:pPr algn="just">
              <a:lnSpc>
                <a:spcPct val="114000"/>
              </a:lnSpc>
            </a:pP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заявителя (представителя заявителя)</a:t>
            </a:r>
          </a:p>
          <a:p>
            <a:pPr marL="285750" indent="-285750" algn="just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Доверенность (если обращается представитель)</a:t>
            </a:r>
          </a:p>
          <a:p>
            <a:pPr marL="285750" indent="-285750" algn="just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Документы из приложения (дополнительные </a:t>
            </a:r>
            <a:endParaRPr lang="ru-RU" b="1" i="1" dirty="0" smtClean="0">
              <a:solidFill>
                <a:schemeClr val="accent3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документы 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(основание) по заявлению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)</a:t>
            </a:r>
          </a:p>
          <a:p>
            <a:endParaRPr lang="ru-RU" b="1" i="1" dirty="0" smtClean="0">
              <a:solidFill>
                <a:schemeClr val="accent3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   После заполнения 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нажать 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</a:rPr>
              <a:t>кнопку «Далее»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3FF23F96-BA49-4659-A609-468D9E6518B4}"/>
              </a:ext>
            </a:extLst>
          </p:cNvPr>
          <p:cNvSpPr/>
          <p:nvPr/>
        </p:nvSpPr>
        <p:spPr>
          <a:xfrm>
            <a:off x="1334439" y="369838"/>
            <a:ext cx="10043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АЛГОРИТМ ПОДАЧИ ЗАЯВЛЕНИЙ И ДОКУМЕНТОВ В НАДЗОРНЫЙ ОРГАН НА РПГУ</a:t>
            </a:r>
          </a:p>
        </p:txBody>
      </p:sp>
      <p:sp>
        <p:nvSpPr>
          <p:cNvPr id="11" name="Прямоугольник: скругленные углы 6">
            <a:extLst>
              <a:ext uri="{FF2B5EF4-FFF2-40B4-BE49-F238E27FC236}">
                <a16:creationId xmlns:a16="http://schemas.microsoft.com/office/drawing/2014/main" id="{92B6DC68-527B-412F-B34F-AF0B81ACC127}"/>
              </a:ext>
            </a:extLst>
          </p:cNvPr>
          <p:cNvSpPr/>
          <p:nvPr/>
        </p:nvSpPr>
        <p:spPr>
          <a:xfrm>
            <a:off x="11656382" y="6588040"/>
            <a:ext cx="436268" cy="21771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/>
              <a:t>1</a:t>
            </a:r>
            <a:r>
              <a:rPr lang="ru-RU" b="1" i="1" dirty="0" smtClean="0"/>
              <a:t>4</a:t>
            </a:r>
            <a:endParaRPr lang="ru-RU" b="1" i="1" dirty="0"/>
          </a:p>
        </p:txBody>
      </p:sp>
      <p:pic>
        <p:nvPicPr>
          <p:cNvPr id="9" name="Рисунок 8"/>
          <p:cNvPicPr/>
          <p:nvPr/>
        </p:nvPicPr>
        <p:blipFill>
          <a:blip r:embed="rId2"/>
          <a:stretch>
            <a:fillRect/>
          </a:stretch>
        </p:blipFill>
        <p:spPr>
          <a:xfrm>
            <a:off x="6020212" y="1311381"/>
            <a:ext cx="6072438" cy="479414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2D12598-7CBB-456B-978B-27F68C5B582E}"/>
              </a:ext>
            </a:extLst>
          </p:cNvPr>
          <p:cNvSpPr txBox="1"/>
          <p:nvPr/>
        </p:nvSpPr>
        <p:spPr>
          <a:xfrm>
            <a:off x="7410450" y="6219824"/>
            <a:ext cx="63377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i="1" dirty="0">
                <a:solidFill>
                  <a:schemeClr val="accent3">
                    <a:lumMod val="50000"/>
                  </a:schemeClr>
                </a:solidFill>
              </a:rPr>
              <a:t>рис. </a:t>
            </a:r>
            <a:r>
              <a:rPr lang="ru-RU" sz="1050" b="1" i="1" dirty="0" smtClean="0">
                <a:solidFill>
                  <a:schemeClr val="accent3">
                    <a:lumMod val="50000"/>
                  </a:schemeClr>
                </a:solidFill>
              </a:rPr>
              <a:t>11</a:t>
            </a:r>
            <a:endParaRPr lang="ru-RU" sz="105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9418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FF92678-0702-4F6E-AAD2-E1FD854A5EE2}"/>
              </a:ext>
            </a:extLst>
          </p:cNvPr>
          <p:cNvSpPr/>
          <p:nvPr/>
        </p:nvSpPr>
        <p:spPr>
          <a:xfrm>
            <a:off x="633672" y="1816975"/>
            <a:ext cx="5469188" cy="29344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16. 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На стадии «</a:t>
            </a:r>
            <a:r>
              <a:rPr lang="ru-RU" b="1" i="1" dirty="0" err="1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Предпросмотр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» (рис. 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12) 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необходимо:</a:t>
            </a:r>
          </a:p>
          <a:p>
            <a:pPr marL="285750" indent="-285750" algn="just">
              <a:lnSpc>
                <a:spcPct val="114000"/>
              </a:lnSpc>
              <a:buFontTx/>
              <a:buChar char="-"/>
            </a:pP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Проверить заявление</a:t>
            </a:r>
          </a:p>
          <a:p>
            <a:pPr marL="285750" indent="-285750" algn="just">
              <a:lnSpc>
                <a:spcPct val="114000"/>
              </a:lnSpc>
              <a:buFontTx/>
              <a:buChar char="-"/>
            </a:pP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В случае правильного ввода данных - нажать кнопку «Отправить» </a:t>
            </a:r>
          </a:p>
          <a:p>
            <a:pPr marL="285750" indent="-285750" algn="just">
              <a:lnSpc>
                <a:spcPct val="114000"/>
              </a:lnSpc>
              <a:buFontTx/>
              <a:buChar char="-"/>
            </a:pPr>
            <a:endParaRPr lang="ru-RU" b="1" i="1" dirty="0">
              <a:solidFill>
                <a:schemeClr val="accent3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17. 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Результат предоставления информации будет отображаться в личном кабинете РПГУ МО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7411ED-201A-4C3E-B0ED-52F7B5B76532}"/>
              </a:ext>
            </a:extLst>
          </p:cNvPr>
          <p:cNvSpPr txBox="1"/>
          <p:nvPr/>
        </p:nvSpPr>
        <p:spPr>
          <a:xfrm>
            <a:off x="519372" y="5536850"/>
            <a:ext cx="4874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b="1" dirty="0">
                <a:solidFill>
                  <a:srgbClr val="F12351"/>
                </a:solidFill>
              </a:rPr>
              <a:t>ЗАЯВЛЕНИЕ СФОРМИРОВАНО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3FF23F96-BA49-4659-A609-468D9E6518B4}"/>
              </a:ext>
            </a:extLst>
          </p:cNvPr>
          <p:cNvSpPr/>
          <p:nvPr/>
        </p:nvSpPr>
        <p:spPr>
          <a:xfrm>
            <a:off x="1334439" y="369838"/>
            <a:ext cx="1008603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АЛГОРИТМ ПОДАЧИ ЗАЯВЛЕНИЙ И ДОКУМЕНТОВ В НАДЗОРНЫЙ ОРГАН НА РПГУ</a:t>
            </a:r>
          </a:p>
        </p:txBody>
      </p:sp>
      <p:sp>
        <p:nvSpPr>
          <p:cNvPr id="12" name="Прямоугольник: скругленные углы 6">
            <a:extLst>
              <a:ext uri="{FF2B5EF4-FFF2-40B4-BE49-F238E27FC236}">
                <a16:creationId xmlns:a16="http://schemas.microsoft.com/office/drawing/2014/main" id="{92B6DC68-527B-412F-B34F-AF0B81ACC127}"/>
              </a:ext>
            </a:extLst>
          </p:cNvPr>
          <p:cNvSpPr/>
          <p:nvPr/>
        </p:nvSpPr>
        <p:spPr>
          <a:xfrm>
            <a:off x="11656382" y="6588040"/>
            <a:ext cx="436268" cy="21771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/>
              <a:t>1</a:t>
            </a:r>
            <a:r>
              <a:rPr lang="ru-RU" b="1" i="1" dirty="0" smtClean="0"/>
              <a:t>5</a:t>
            </a:r>
            <a:endParaRPr lang="ru-RU" b="1" i="1" dirty="0"/>
          </a:p>
        </p:txBody>
      </p:sp>
      <p:pic>
        <p:nvPicPr>
          <p:cNvPr id="11" name="Рисунок 10"/>
          <p:cNvPicPr/>
          <p:nvPr/>
        </p:nvPicPr>
        <p:blipFill>
          <a:blip r:embed="rId2"/>
          <a:stretch>
            <a:fillRect/>
          </a:stretch>
        </p:blipFill>
        <p:spPr>
          <a:xfrm>
            <a:off x="6852601" y="800726"/>
            <a:ext cx="3234373" cy="58763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2D12598-7CBB-456B-978B-27F68C5B582E}"/>
              </a:ext>
            </a:extLst>
          </p:cNvPr>
          <p:cNvSpPr txBox="1"/>
          <p:nvPr/>
        </p:nvSpPr>
        <p:spPr>
          <a:xfrm>
            <a:off x="10237904" y="6229349"/>
            <a:ext cx="63377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i="1" dirty="0">
                <a:solidFill>
                  <a:schemeClr val="accent3">
                    <a:lumMod val="50000"/>
                  </a:schemeClr>
                </a:solidFill>
              </a:rPr>
              <a:t>рис. </a:t>
            </a:r>
            <a:r>
              <a:rPr lang="ru-RU" sz="1050" b="1" i="1" dirty="0" smtClean="0">
                <a:solidFill>
                  <a:schemeClr val="accent3">
                    <a:lumMod val="50000"/>
                  </a:schemeClr>
                </a:solidFill>
              </a:rPr>
              <a:t>12</a:t>
            </a:r>
            <a:endParaRPr lang="ru-RU" sz="105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159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53DEDAF-F65F-498E-ADBE-06F826B4EE93}"/>
              </a:ext>
            </a:extLst>
          </p:cNvPr>
          <p:cNvSpPr/>
          <p:nvPr/>
        </p:nvSpPr>
        <p:spPr>
          <a:xfrm>
            <a:off x="2023201" y="440968"/>
            <a:ext cx="99090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>
                <a:solidFill>
                  <a:schemeClr val="accent3">
                    <a:lumMod val="5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ea typeface="+mj-ea"/>
                <a:cs typeface="+mj-cs"/>
              </a:rPr>
              <a:t>РЕГИОНАЛЬНЫЙ ПОРТАЛ ГОСУДАРСТВЕННЫХ </a:t>
            </a:r>
            <a:br>
              <a:rPr lang="ru-RU" sz="2000" b="1" i="1" dirty="0">
                <a:solidFill>
                  <a:schemeClr val="accent3">
                    <a:lumMod val="5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ea typeface="+mj-ea"/>
                <a:cs typeface="+mj-cs"/>
              </a:rPr>
            </a:br>
            <a:r>
              <a:rPr lang="ru-RU" sz="2000" b="1" i="1" dirty="0">
                <a:solidFill>
                  <a:schemeClr val="accent3">
                    <a:lumMod val="5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ea typeface="+mj-ea"/>
                <a:cs typeface="+mj-cs"/>
              </a:rPr>
              <a:t>И МУНИЦИПАЛЬНЫХ УСЛУГ МОСКОВСКОЙ ОБЛАСТИ (РПГУ МО)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7614D4D-5F88-413C-9ACA-F37885C84AD8}"/>
              </a:ext>
            </a:extLst>
          </p:cNvPr>
          <p:cNvSpPr/>
          <p:nvPr/>
        </p:nvSpPr>
        <p:spPr>
          <a:xfrm>
            <a:off x="1206428" y="1274231"/>
            <a:ext cx="108862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chemeClr val="accent3">
                    <a:lumMod val="50000"/>
                  </a:schemeClr>
                </a:solidFill>
              </a:rPr>
              <a:t>Предназначен для подачи заявлений и документов в электронной форме для взаимодействия с 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контрольными (надзорными) 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</a:rPr>
              <a:t>органами Московской области как альтернатива документов на бумаге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66D7EB-67F9-4E09-BF5E-C9245090DF2A}"/>
              </a:ext>
            </a:extLst>
          </p:cNvPr>
          <p:cNvSpPr txBox="1"/>
          <p:nvPr/>
        </p:nvSpPr>
        <p:spPr>
          <a:xfrm>
            <a:off x="3417904" y="2490012"/>
            <a:ext cx="427498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00" b="1" i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ПРЕИМУЩЕСТВА РПГУ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85219A2-1FEE-4529-980F-AA363D60C552}"/>
              </a:ext>
            </a:extLst>
          </p:cNvPr>
          <p:cNvSpPr/>
          <p:nvPr/>
        </p:nvSpPr>
        <p:spPr>
          <a:xfrm>
            <a:off x="345010" y="3300491"/>
            <a:ext cx="7347878" cy="211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ВЫБОР СПОСОБА КОММУНИКАЦИИ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ХРАНЕНИЕ ДОКУМЕНТОВ В ЭЛЕКТРОННОМ АРХИВЕ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УПРОЩЕННОЕ  ВЗАИМОДЕЙСТВИЕ С ГОСОРГАНАМИ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ПРОЗРАЧНОСТЬ ДОКУМЕНТООБОРОТА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ЮРИДИЧЕСКАЯ ЗНАЧИМОСТЬ ДОКУМЕНТОВ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BDF7D09-89A2-4508-A014-7969A3C14FA1}"/>
              </a:ext>
            </a:extLst>
          </p:cNvPr>
          <p:cNvSpPr/>
          <p:nvPr/>
        </p:nvSpPr>
        <p:spPr>
          <a:xfrm>
            <a:off x="7347241" y="3300491"/>
            <a:ext cx="449911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КОНТРОЛЬ СРОКОВ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ОТСЛЕЖИВАНИЕ СТАТУСА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СОКРАЩЕНИЕ ВРЕМЕНИ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ЗАПИСЬ НА УДОБНОЕ ВРЕМЯ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92B6DC68-527B-412F-B34F-AF0B81ACC127}"/>
              </a:ext>
            </a:extLst>
          </p:cNvPr>
          <p:cNvSpPr/>
          <p:nvPr/>
        </p:nvSpPr>
        <p:spPr>
          <a:xfrm>
            <a:off x="11771790" y="6588040"/>
            <a:ext cx="320859" cy="21771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i="1" dirty="0">
                <a:solidFill>
                  <a:prstClr val="black"/>
                </a:solidFill>
                <a:latin typeface="Calibri" panose="020F0502020204030204"/>
              </a:rPr>
              <a:t>1</a:t>
            </a:r>
            <a:endParaRPr kumimoji="0" lang="ru-RU" sz="1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56294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D0F1E3B0-4F21-4BBC-802D-367CB251A9C6}"/>
              </a:ext>
            </a:extLst>
          </p:cNvPr>
          <p:cNvSpPr txBox="1">
            <a:spLocks/>
          </p:cNvSpPr>
          <p:nvPr/>
        </p:nvSpPr>
        <p:spPr>
          <a:xfrm>
            <a:off x="1310369" y="103801"/>
            <a:ext cx="6180138" cy="763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ПРОФИЛАКТИЧЕСКИЙ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ВИЗИТ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3D8E071C-EE63-4D77-8007-20E7B586CA49}"/>
              </a:ext>
            </a:extLst>
          </p:cNvPr>
          <p:cNvSpPr txBox="1">
            <a:spLocks/>
          </p:cNvSpPr>
          <p:nvPr/>
        </p:nvSpPr>
        <p:spPr>
          <a:xfrm>
            <a:off x="2141716" y="845576"/>
            <a:ext cx="9236701" cy="583903"/>
          </a:xfrm>
          <a:prstGeom prst="rect">
            <a:avLst/>
          </a:prstGeom>
          <a:solidFill>
            <a:schemeClr val="accent2">
              <a:lumMod val="40000"/>
              <a:lumOff val="60000"/>
              <a:alpha val="73000"/>
            </a:schemeClr>
          </a:solidFill>
          <a:ln>
            <a:noFill/>
          </a:ln>
          <a:effectLst>
            <a:softEdge rad="76200"/>
          </a:effectLst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Проводится в соответствии со ст. 52 Федерального закона № 248-ФЗ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E9D56E7-A0C9-42A7-B726-19F4A77FCF47}"/>
              </a:ext>
            </a:extLst>
          </p:cNvPr>
          <p:cNvSpPr/>
          <p:nvPr/>
        </p:nvSpPr>
        <p:spPr>
          <a:xfrm>
            <a:off x="1451814" y="2384097"/>
            <a:ext cx="4267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по фактическому адресу местонахождения контролируемого лица</a:t>
            </a:r>
            <a:endParaRPr kumimoji="0" lang="ru-RU" sz="1600" b="1" i="1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FB0AA37-F867-4FD9-897D-13E6C77DDF09}"/>
              </a:ext>
            </a:extLst>
          </p:cNvPr>
          <p:cNvSpPr/>
          <p:nvPr/>
        </p:nvSpPr>
        <p:spPr>
          <a:xfrm>
            <a:off x="6334317" y="1999657"/>
            <a:ext cx="5497224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Информирования: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1600" b="1" i="1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об обязательных требованиях, предъявляемых к деятельности контролируемого лица либо к принадлежащим ему объектам контроля, их соответствии критериям риска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1600" b="1" i="1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об основаниях и о рекомендуемых способах снижения категорий риска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1600" b="1" i="1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о видах, содержании и интенсивности контрольных (надзорных) мероприятий, проводимых в отношении объекта контроля, исходя из его отнесения к соответствующей категории риска</a:t>
            </a:r>
          </a:p>
        </p:txBody>
      </p:sp>
      <p:pic>
        <p:nvPicPr>
          <p:cNvPr id="8" name="Picture 6" descr="встреча, цифровой, конференция, бизнес, звоните, камеры, видео значок">
            <a:extLst>
              <a:ext uri="{FF2B5EF4-FFF2-40B4-BE49-F238E27FC236}">
                <a16:creationId xmlns:a16="http://schemas.microsoft.com/office/drawing/2014/main" id="{4AABF998-6376-4E6A-94E3-F2A99520EE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289" y="3433597"/>
            <a:ext cx="559082" cy="583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30A290C-C3A7-4EF2-A50C-416832D2C940}"/>
              </a:ext>
            </a:extLst>
          </p:cNvPr>
          <p:cNvSpPr/>
          <p:nvPr/>
        </p:nvSpPr>
        <p:spPr>
          <a:xfrm>
            <a:off x="1451814" y="3506928"/>
            <a:ext cx="29147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по видео-конференц-связи</a:t>
            </a:r>
            <a:endParaRPr kumimoji="0" lang="ru-RU" sz="1600" b="1" i="1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869897D6-93EF-4A8D-B68B-4AAD55978E7A}"/>
              </a:ext>
            </a:extLst>
          </p:cNvPr>
          <p:cNvSpPr/>
          <p:nvPr/>
        </p:nvSpPr>
        <p:spPr>
          <a:xfrm>
            <a:off x="226297" y="4958432"/>
            <a:ext cx="11510354" cy="923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При проведении профилактического визита гражданам и организациям не могут выдаваться предписания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об устранении нарушений обязательных требований. Разъяснения, полученные контролируемым лицом в ходе профилактического визита, носят рекомендательный характер</a:t>
            </a:r>
          </a:p>
        </p:txBody>
      </p:sp>
      <p:pic>
        <p:nvPicPr>
          <p:cNvPr id="13" name="Picture 2" descr="https://oboi-ykt.ru/upload/iblock/0ec/0ec3452c0127017d04fadc8068c79cc3.png">
            <a:extLst>
              <a:ext uri="{FF2B5EF4-FFF2-40B4-BE49-F238E27FC236}">
                <a16:creationId xmlns:a16="http://schemas.microsoft.com/office/drawing/2014/main" id="{121F79C7-FA69-4E74-AA7A-C3BDA1BB88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51289" y="2384097"/>
            <a:ext cx="559080" cy="583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43ED6003-58DC-42D1-8EBF-224F389D8E7E}"/>
              </a:ext>
            </a:extLst>
          </p:cNvPr>
          <p:cNvSpPr txBox="1"/>
          <p:nvPr/>
        </p:nvSpPr>
        <p:spPr>
          <a:xfrm>
            <a:off x="1867395" y="1605477"/>
            <a:ext cx="22620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В КАКОЙ ФОРМЕ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C4D74C4-3520-40F8-B3F4-9470F3204320}"/>
              </a:ext>
            </a:extLst>
          </p:cNvPr>
          <p:cNvSpPr txBox="1"/>
          <p:nvPr/>
        </p:nvSpPr>
        <p:spPr>
          <a:xfrm>
            <a:off x="7243107" y="1605477"/>
            <a:ext cx="2993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ДЛЯ ЧЕГО ПРОВОДИТСЯ</a:t>
            </a:r>
          </a:p>
        </p:txBody>
      </p:sp>
      <p:sp>
        <p:nvSpPr>
          <p:cNvPr id="18" name="Прямоугольник: скругленные углы 6">
            <a:extLst>
              <a:ext uri="{FF2B5EF4-FFF2-40B4-BE49-F238E27FC236}">
                <a16:creationId xmlns:a16="http://schemas.microsoft.com/office/drawing/2014/main" id="{92B6DC68-527B-412F-B34F-AF0B81ACC127}"/>
              </a:ext>
            </a:extLst>
          </p:cNvPr>
          <p:cNvSpPr/>
          <p:nvPr/>
        </p:nvSpPr>
        <p:spPr>
          <a:xfrm>
            <a:off x="11771790" y="6588040"/>
            <a:ext cx="320859" cy="21771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i="1" dirty="0">
                <a:solidFill>
                  <a:prstClr val="black"/>
                </a:solidFill>
                <a:latin typeface="Calibri" panose="020F0502020204030204"/>
              </a:rPr>
              <a:t>2</a:t>
            </a:r>
            <a:endParaRPr kumimoji="0" lang="ru-RU" sz="1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95913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2A324724-E3B7-43CE-964D-8100859FF977}"/>
              </a:ext>
            </a:extLst>
          </p:cNvPr>
          <p:cNvSpPr txBox="1">
            <a:spLocks/>
          </p:cNvSpPr>
          <p:nvPr/>
        </p:nvSpPr>
        <p:spPr>
          <a:xfrm>
            <a:off x="1214642" y="39299"/>
            <a:ext cx="6180138" cy="763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КОНСУЛЬТИРОВАНИЕ </a:t>
            </a:r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2D65B434-5D03-4D62-949B-0ADA7728B635}"/>
              </a:ext>
            </a:extLst>
          </p:cNvPr>
          <p:cNvSpPr txBox="1">
            <a:spLocks/>
          </p:cNvSpPr>
          <p:nvPr/>
        </p:nvSpPr>
        <p:spPr>
          <a:xfrm>
            <a:off x="2154344" y="813357"/>
            <a:ext cx="9367972" cy="583903"/>
          </a:xfrm>
          <a:prstGeom prst="rect">
            <a:avLst/>
          </a:prstGeom>
          <a:solidFill>
            <a:schemeClr val="accent2">
              <a:lumMod val="60000"/>
              <a:lumOff val="40000"/>
              <a:alpha val="73000"/>
            </a:schemeClr>
          </a:solidFill>
          <a:ln>
            <a:noFill/>
          </a:ln>
          <a:effectLst>
            <a:softEdge rad="76200"/>
          </a:effectLst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Проводится в соответствии со ст. 50 Федерального закона № 248-ФЗ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C64998A-12B0-4D18-A6B9-34CAD22D6252}"/>
              </a:ext>
            </a:extLst>
          </p:cNvPr>
          <p:cNvSpPr/>
          <p:nvPr/>
        </p:nvSpPr>
        <p:spPr>
          <a:xfrm>
            <a:off x="1451813" y="2300605"/>
            <a:ext cx="4267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письменный запрос на РПГУ</a:t>
            </a:r>
            <a:endParaRPr lang="ru-RU" sz="1600" b="1" i="1" dirty="0">
              <a:solidFill>
                <a:schemeClr val="accent3">
                  <a:lumMod val="50000"/>
                </a:schemeClr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FFED945-447C-4713-9108-632413D57ACA}"/>
              </a:ext>
            </a:extLst>
          </p:cNvPr>
          <p:cNvSpPr/>
          <p:nvPr/>
        </p:nvSpPr>
        <p:spPr>
          <a:xfrm>
            <a:off x="6358655" y="2229770"/>
            <a:ext cx="54972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ea typeface="Times New Roman" panose="02020603050405020304" pitchFamily="18" charset="0"/>
              </a:rPr>
              <a:t>Информирования:</a:t>
            </a: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600" b="1" i="1" dirty="0">
                <a:solidFill>
                  <a:schemeClr val="accent3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о применении обязательных требований, содержания и последствия их изменения</a:t>
            </a: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600" b="1" i="1" dirty="0">
                <a:solidFill>
                  <a:schemeClr val="accent3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необходимости  проведения организационных и (или) технических мероприятий по вопросам соблюдения новых обязательных требований</a:t>
            </a: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600" b="1" i="1" dirty="0">
                <a:solidFill>
                  <a:schemeClr val="accent3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особенностях осуществления </a:t>
            </a:r>
            <a:r>
              <a:rPr lang="ru-RU" sz="1600" b="1" i="1" dirty="0" smtClean="0">
                <a:solidFill>
                  <a:schemeClr val="accent3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муниципального контроля</a:t>
            </a:r>
            <a:endParaRPr lang="ru-RU" sz="1600" b="1" i="1" dirty="0">
              <a:solidFill>
                <a:schemeClr val="accent3">
                  <a:lumMod val="50000"/>
                </a:schemeClr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600" b="1" i="1" dirty="0">
                <a:solidFill>
                  <a:schemeClr val="accent3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административной ответственности за нарушение обязательных требований</a:t>
            </a:r>
          </a:p>
        </p:txBody>
      </p:sp>
      <p:pic>
        <p:nvPicPr>
          <p:cNvPr id="8" name="Picture 2" descr="письмо, конверт, наброски, формы, с округлыми, углы значок">
            <a:extLst>
              <a:ext uri="{FF2B5EF4-FFF2-40B4-BE49-F238E27FC236}">
                <a16:creationId xmlns:a16="http://schemas.microsoft.com/office/drawing/2014/main" id="{411570D5-1800-4773-A2C6-1C529F703E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462" y="2202582"/>
            <a:ext cx="560338" cy="565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встреча, цифровой, конференция, бизнес, звоните, камеры, видео значок">
            <a:extLst>
              <a:ext uri="{FF2B5EF4-FFF2-40B4-BE49-F238E27FC236}">
                <a16:creationId xmlns:a16="http://schemas.microsoft.com/office/drawing/2014/main" id="{580C8249-3992-4C78-A748-B77B5F135E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286" y="3654211"/>
            <a:ext cx="559082" cy="583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аккаунт, аватарку, лица, человек, профиля, пользователя значок">
            <a:extLst>
              <a:ext uri="{FF2B5EF4-FFF2-40B4-BE49-F238E27FC236}">
                <a16:creationId xmlns:a16="http://schemas.microsoft.com/office/drawing/2014/main" id="{3CED3947-6750-4D05-9BF6-5FFAEF22E5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151" y="4423692"/>
            <a:ext cx="607649" cy="590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2" descr="телефон значок">
            <a:extLst>
              <a:ext uri="{FF2B5EF4-FFF2-40B4-BE49-F238E27FC236}">
                <a16:creationId xmlns:a16="http://schemas.microsoft.com/office/drawing/2014/main" id="{5F7C651F-3018-4257-BCCE-614764A8F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720" y="2980487"/>
            <a:ext cx="559080" cy="496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2A345460-F248-4A08-9DC3-C5FAA72D1C83}"/>
              </a:ext>
            </a:extLst>
          </p:cNvPr>
          <p:cNvSpPr/>
          <p:nvPr/>
        </p:nvSpPr>
        <p:spPr>
          <a:xfrm>
            <a:off x="1451812" y="4352305"/>
            <a:ext cx="41952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при личном 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приеме, 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в ходе проведения профилактического 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ea typeface="Times New Roman" panose="02020603050405020304" pitchFamily="18" charset="0"/>
              </a:rPr>
              <a:t>или контрольного (надзорного) мероприятия</a:t>
            </a:r>
            <a:endParaRPr lang="ru-RU" sz="1600" b="1" i="1" dirty="0">
              <a:solidFill>
                <a:schemeClr val="accent3">
                  <a:lumMod val="50000"/>
                </a:schemeClr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CABD8241-AE5C-4895-84BF-194EB317CEE4}"/>
              </a:ext>
            </a:extLst>
          </p:cNvPr>
          <p:cNvSpPr/>
          <p:nvPr/>
        </p:nvSpPr>
        <p:spPr>
          <a:xfrm>
            <a:off x="1451812" y="3761098"/>
            <a:ext cx="29147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по видео-конференц-связи</a:t>
            </a:r>
            <a:endParaRPr lang="ru-RU" sz="1600" b="1" i="1" dirty="0">
              <a:solidFill>
                <a:schemeClr val="accent3">
                  <a:lumMod val="50000"/>
                </a:schemeClr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FA1A1152-D920-4233-B81B-26FE9121D853}"/>
              </a:ext>
            </a:extLst>
          </p:cNvPr>
          <p:cNvSpPr/>
          <p:nvPr/>
        </p:nvSpPr>
        <p:spPr>
          <a:xfrm>
            <a:off x="1451813" y="3043853"/>
            <a:ext cx="1540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по телефону</a:t>
            </a:r>
            <a:endParaRPr lang="ru-RU" sz="1600" b="1" i="1" dirty="0">
              <a:solidFill>
                <a:schemeClr val="accent3">
                  <a:lumMod val="50000"/>
                </a:schemeClr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F51AE2D-B783-4626-B1AA-501A3D23BBF9}"/>
              </a:ext>
            </a:extLst>
          </p:cNvPr>
          <p:cNvSpPr txBox="1"/>
          <p:nvPr/>
        </p:nvSpPr>
        <p:spPr>
          <a:xfrm>
            <a:off x="6476957" y="4815093"/>
            <a:ext cx="4905417" cy="646331"/>
          </a:xfrm>
          <a:prstGeom prst="rect">
            <a:avLst/>
          </a:prstGeom>
          <a:noFill/>
          <a:ln>
            <a:solidFill>
              <a:srgbClr val="FF0000">
                <a:alpha val="55000"/>
              </a:srgb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i="1" dirty="0">
                <a:solidFill>
                  <a:schemeClr val="accent3">
                    <a:lumMod val="50000"/>
                  </a:schemeClr>
                </a:solidFill>
              </a:rPr>
              <a:t>Итоги консультирования </a:t>
            </a:r>
            <a:br>
              <a:rPr lang="ru-RU" b="1" i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b="1" i="1" dirty="0">
                <a:solidFill>
                  <a:schemeClr val="accent3">
                    <a:lumMod val="50000"/>
                  </a:schemeClr>
                </a:solidFill>
              </a:rPr>
              <a:t>в письменной форме НЕ предоставляются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68D69A0D-9252-4B34-91F7-7A72763373BC}"/>
              </a:ext>
            </a:extLst>
          </p:cNvPr>
          <p:cNvSpPr/>
          <p:nvPr/>
        </p:nvSpPr>
        <p:spPr>
          <a:xfrm>
            <a:off x="284085" y="5675342"/>
            <a:ext cx="123857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Вы также вправе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направить запрос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о предоставлении письменного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ответа согласно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Федеральному закону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№59-ФЗ «О порядке рассмотрения обращений граждан Российской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Федерации» и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получить ответ на него  в течение 30 дней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3ED6003-58DC-42D1-8EBF-224F389D8E7E}"/>
              </a:ext>
            </a:extLst>
          </p:cNvPr>
          <p:cNvSpPr txBox="1"/>
          <p:nvPr/>
        </p:nvSpPr>
        <p:spPr>
          <a:xfrm>
            <a:off x="1867395" y="1706145"/>
            <a:ext cx="22620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В КАКОЙ ФОРМЕ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C4D74C4-3520-40F8-B3F4-9470F3204320}"/>
              </a:ext>
            </a:extLst>
          </p:cNvPr>
          <p:cNvSpPr txBox="1"/>
          <p:nvPr/>
        </p:nvSpPr>
        <p:spPr>
          <a:xfrm>
            <a:off x="7063530" y="1709325"/>
            <a:ext cx="37743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ДЛЯ ЧЕГО ПРОВОДИТСЯ</a:t>
            </a:r>
          </a:p>
        </p:txBody>
      </p:sp>
      <p:sp>
        <p:nvSpPr>
          <p:cNvPr id="23" name="Прямоугольник: скругленные углы 6">
            <a:extLst>
              <a:ext uri="{FF2B5EF4-FFF2-40B4-BE49-F238E27FC236}">
                <a16:creationId xmlns:a16="http://schemas.microsoft.com/office/drawing/2014/main" id="{92B6DC68-527B-412F-B34F-AF0B81ACC127}"/>
              </a:ext>
            </a:extLst>
          </p:cNvPr>
          <p:cNvSpPr/>
          <p:nvPr/>
        </p:nvSpPr>
        <p:spPr>
          <a:xfrm>
            <a:off x="11771790" y="6588040"/>
            <a:ext cx="320859" cy="21771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926455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220EE08C-F1D2-4D20-8334-ACFA8F2444B6}"/>
              </a:ext>
            </a:extLst>
          </p:cNvPr>
          <p:cNvSpPr txBox="1">
            <a:spLocks/>
          </p:cNvSpPr>
          <p:nvPr/>
        </p:nvSpPr>
        <p:spPr>
          <a:xfrm>
            <a:off x="1451813" y="75578"/>
            <a:ext cx="6180138" cy="763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САМООБСЛЕДОВАНИЕ </a:t>
            </a:r>
            <a:endParaRPr lang="ru-RU" sz="3200" i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7AD51E83-AFD4-4312-8768-A029617B4501}"/>
              </a:ext>
            </a:extLst>
          </p:cNvPr>
          <p:cNvSpPr txBox="1">
            <a:spLocks/>
          </p:cNvSpPr>
          <p:nvPr/>
        </p:nvSpPr>
        <p:spPr>
          <a:xfrm>
            <a:off x="1641482" y="910205"/>
            <a:ext cx="9338301" cy="583903"/>
          </a:xfrm>
          <a:prstGeom prst="rect">
            <a:avLst/>
          </a:prstGeom>
          <a:solidFill>
            <a:schemeClr val="accent2">
              <a:lumMod val="60000"/>
              <a:lumOff val="40000"/>
              <a:alpha val="73000"/>
            </a:schemeClr>
          </a:solidFill>
          <a:ln>
            <a:noFill/>
          </a:ln>
          <a:effectLst>
            <a:softEdge rad="76200"/>
          </a:effectLst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</a:rPr>
              <a:t>Проводится в соответствии со ст. 51 Федерального закона № 248-ФЗ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22D68CF-4BCF-48CE-BCFC-E8435235D4D4}"/>
              </a:ext>
            </a:extLst>
          </p:cNvPr>
          <p:cNvSpPr/>
          <p:nvPr/>
        </p:nvSpPr>
        <p:spPr>
          <a:xfrm>
            <a:off x="1451813" y="3581025"/>
            <a:ext cx="4267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Запрос на РПГУ по </a:t>
            </a:r>
            <a:r>
              <a:rPr lang="ru-RU" b="1" i="1" dirty="0" err="1">
                <a:solidFill>
                  <a:schemeClr val="accent3">
                    <a:lumMod val="50000"/>
                  </a:schemeClr>
                </a:solidFill>
                <a:effectLst/>
                <a:ea typeface="Times New Roman" panose="02020603050405020304" pitchFamily="18" charset="0"/>
              </a:rPr>
              <a:t>самообследованию</a:t>
            </a:r>
            <a:endParaRPr lang="ru-RU" sz="1600" b="1" i="1" dirty="0">
              <a:solidFill>
                <a:schemeClr val="accent3">
                  <a:lumMod val="50000"/>
                </a:schemeClr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35A6148-F568-409A-B453-1851E968A12F}"/>
              </a:ext>
            </a:extLst>
          </p:cNvPr>
          <p:cNvSpPr/>
          <p:nvPr/>
        </p:nvSpPr>
        <p:spPr>
          <a:xfrm>
            <a:off x="6258328" y="3631575"/>
            <a:ext cx="581510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b="1" i="1" dirty="0">
                <a:solidFill>
                  <a:schemeClr val="accent3">
                    <a:lumMod val="50000"/>
                  </a:schemeClr>
                </a:solidFill>
                <a:ea typeface="Times New Roman" panose="02020603050405020304" pitchFamily="18" charset="0"/>
              </a:rPr>
              <a:t>Отнесение объектов контроля  к критериям риска.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600" b="1" i="1" dirty="0">
              <a:solidFill>
                <a:schemeClr val="accent3">
                  <a:lumMod val="50000"/>
                </a:schemeClr>
              </a:solidFill>
              <a:ea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b="1" i="1" dirty="0">
                <a:solidFill>
                  <a:schemeClr val="accent3">
                    <a:lumMod val="50000"/>
                  </a:schemeClr>
                </a:solidFill>
                <a:ea typeface="Times New Roman" panose="02020603050405020304" pitchFamily="18" charset="0"/>
              </a:rPr>
              <a:t>При присвоении высокой оценки по результатам самообследования –  вы можете принять декларацию </a:t>
            </a:r>
          </a:p>
          <a:p>
            <a:r>
              <a:rPr lang="ru-RU" sz="1600" b="1" i="1" dirty="0">
                <a:solidFill>
                  <a:schemeClr val="accent3">
                    <a:lumMod val="50000"/>
                  </a:schemeClr>
                </a:solidFill>
                <a:ea typeface="Times New Roman" panose="02020603050405020304" pitchFamily="18" charset="0"/>
              </a:rPr>
              <a:t>      и к вам не придут с плановой проверкой в следующем году</a:t>
            </a:r>
          </a:p>
          <a:p>
            <a:endParaRPr lang="ru-RU" sz="1400" dirty="0">
              <a:solidFill>
                <a:schemeClr val="bg1"/>
              </a:solidFill>
              <a:ea typeface="Times New Roman" panose="02020603050405020304" pitchFamily="18" charset="0"/>
            </a:endParaRPr>
          </a:p>
        </p:txBody>
      </p:sp>
      <p:pic>
        <p:nvPicPr>
          <p:cNvPr id="8" name="Picture 2" descr="письмо, конверт, наброски, формы, с округлыми, углы значок">
            <a:extLst>
              <a:ext uri="{FF2B5EF4-FFF2-40B4-BE49-F238E27FC236}">
                <a16:creationId xmlns:a16="http://schemas.microsoft.com/office/drawing/2014/main" id="{BBA9C739-7E84-42E8-A674-5CAC5EC13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424" y="3501699"/>
            <a:ext cx="560338" cy="565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2" descr="телефон значок">
            <a:extLst>
              <a:ext uri="{FF2B5EF4-FFF2-40B4-BE49-F238E27FC236}">
                <a16:creationId xmlns:a16="http://schemas.microsoft.com/office/drawing/2014/main" id="{8C3D40D9-A055-4956-914B-11BA8D6C72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424" y="4378213"/>
            <a:ext cx="559080" cy="496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B88F8823-D260-4299-A780-1FE42D283331}"/>
              </a:ext>
            </a:extLst>
          </p:cNvPr>
          <p:cNvSpPr/>
          <p:nvPr/>
        </p:nvSpPr>
        <p:spPr>
          <a:xfrm>
            <a:off x="1412036" y="4093284"/>
            <a:ext cx="42037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ea typeface="Times New Roman" panose="02020603050405020304" pitchFamily="18" charset="0"/>
              </a:rPr>
              <a:t>Самопроверка в мобильном приложении – ответы на вопросы  по чек-листу (списку вопросов) на предмет 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ea typeface="Times New Roman" panose="02020603050405020304" pitchFamily="18" charset="0"/>
              </a:rPr>
              <a:t>соблюдения 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ea typeface="Times New Roman" panose="02020603050405020304" pitchFamily="18" charset="0"/>
              </a:rPr>
              <a:t>обязательных требований</a:t>
            </a:r>
            <a:endParaRPr lang="ru-RU" sz="1600" b="1" i="1" dirty="0">
              <a:solidFill>
                <a:schemeClr val="accent3">
                  <a:lumMod val="50000"/>
                </a:schemeClr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3ED6003-58DC-42D1-8EBF-224F389D8E7E}"/>
              </a:ext>
            </a:extLst>
          </p:cNvPr>
          <p:cNvSpPr txBox="1"/>
          <p:nvPr/>
        </p:nvSpPr>
        <p:spPr>
          <a:xfrm>
            <a:off x="1867395" y="2869119"/>
            <a:ext cx="22620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В КАКОЙ ФОРМЕ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C4D74C4-3520-40F8-B3F4-9470F3204320}"/>
              </a:ext>
            </a:extLst>
          </p:cNvPr>
          <p:cNvSpPr txBox="1"/>
          <p:nvPr/>
        </p:nvSpPr>
        <p:spPr>
          <a:xfrm>
            <a:off x="7214532" y="2872299"/>
            <a:ext cx="2993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ДЛЯ ЧЕГО ПРОВОДИТСЯ</a:t>
            </a:r>
          </a:p>
        </p:txBody>
      </p:sp>
      <p:sp>
        <p:nvSpPr>
          <p:cNvPr id="19" name="Прямоугольник: скругленные углы 6">
            <a:extLst>
              <a:ext uri="{FF2B5EF4-FFF2-40B4-BE49-F238E27FC236}">
                <a16:creationId xmlns:a16="http://schemas.microsoft.com/office/drawing/2014/main" id="{92B6DC68-527B-412F-B34F-AF0B81ACC127}"/>
              </a:ext>
            </a:extLst>
          </p:cNvPr>
          <p:cNvSpPr/>
          <p:nvPr/>
        </p:nvSpPr>
        <p:spPr>
          <a:xfrm>
            <a:off x="11771790" y="6588040"/>
            <a:ext cx="320859" cy="21771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752829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">
            <a:extLst>
              <a:ext uri="{FF2B5EF4-FFF2-40B4-BE49-F238E27FC236}">
                <a16:creationId xmlns:a16="http://schemas.microsoft.com/office/drawing/2014/main" id="{C8FCDA39-C3F8-40CD-AB53-490F3F35711E}"/>
              </a:ext>
            </a:extLst>
          </p:cNvPr>
          <p:cNvSpPr txBox="1">
            <a:spLocks/>
          </p:cNvSpPr>
          <p:nvPr/>
        </p:nvSpPr>
        <p:spPr>
          <a:xfrm>
            <a:off x="1633870" y="86722"/>
            <a:ext cx="6180138" cy="763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ДОКУМЕНТООБОРОТ</a:t>
            </a:r>
            <a:r>
              <a:rPr lang="ru-RU" sz="3200" b="1" i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endParaRPr lang="ru-RU" sz="3200" i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3ED6003-58DC-42D1-8EBF-224F389D8E7E}"/>
              </a:ext>
            </a:extLst>
          </p:cNvPr>
          <p:cNvSpPr txBox="1"/>
          <p:nvPr/>
        </p:nvSpPr>
        <p:spPr>
          <a:xfrm>
            <a:off x="1867395" y="1647422"/>
            <a:ext cx="22620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>
                <a:solidFill>
                  <a:schemeClr val="accent2">
                    <a:lumMod val="75000"/>
                  </a:schemeClr>
                </a:solidFill>
              </a:rPr>
              <a:t>В КАКОЙ ФОРМЕ</a:t>
            </a:r>
          </a:p>
        </p:txBody>
      </p: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F0E132CD-C169-408B-94C5-452BDC8AC3E5}"/>
              </a:ext>
            </a:extLst>
          </p:cNvPr>
          <p:cNvGrpSpPr/>
          <p:nvPr/>
        </p:nvGrpSpPr>
        <p:grpSpPr>
          <a:xfrm>
            <a:off x="583728" y="3113187"/>
            <a:ext cx="5544174" cy="827772"/>
            <a:chOff x="751462" y="2202582"/>
            <a:chExt cx="5040158" cy="565379"/>
          </a:xfrm>
        </p:grpSpPr>
        <p:sp>
          <p:nvSpPr>
            <p:cNvPr id="21" name="Прямоугольник 20">
              <a:extLst>
                <a:ext uri="{FF2B5EF4-FFF2-40B4-BE49-F238E27FC236}">
                  <a16:creationId xmlns:a16="http://schemas.microsoft.com/office/drawing/2014/main" id="{68DBC9C6-3F36-4FD6-9E8C-8D5CF26ABDBC}"/>
                </a:ext>
              </a:extLst>
            </p:cNvPr>
            <p:cNvSpPr/>
            <p:nvPr/>
          </p:nvSpPr>
          <p:spPr>
            <a:xfrm>
              <a:off x="1524420" y="2309799"/>
              <a:ext cx="4267200" cy="31532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ru-RU" sz="2400" b="1" i="1" dirty="0">
                  <a:solidFill>
                    <a:schemeClr val="accent3">
                      <a:lumMod val="50000"/>
                    </a:schemeClr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письменный запрос на РПГУ</a:t>
              </a:r>
            </a:p>
          </p:txBody>
        </p:sp>
        <p:pic>
          <p:nvPicPr>
            <p:cNvPr id="22" name="Picture 2" descr="письмо, конверт, наброски, формы, с округлыми, углы значок">
              <a:extLst>
                <a:ext uri="{FF2B5EF4-FFF2-40B4-BE49-F238E27FC236}">
                  <a16:creationId xmlns:a16="http://schemas.microsoft.com/office/drawing/2014/main" id="{2A6C3000-88AF-4520-8A36-8652900EB86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1462" y="2202582"/>
              <a:ext cx="560338" cy="5653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Стрелка: вправо 22">
              <a:extLst>
                <a:ext uri="{FF2B5EF4-FFF2-40B4-BE49-F238E27FC236}">
                  <a16:creationId xmlns:a16="http://schemas.microsoft.com/office/drawing/2014/main" id="{249F86BC-9020-44E9-A0DB-1E0D5DE50B46}"/>
                </a:ext>
              </a:extLst>
            </p:cNvPr>
            <p:cNvSpPr/>
            <p:nvPr/>
          </p:nvSpPr>
          <p:spPr>
            <a:xfrm>
              <a:off x="1239194" y="2345842"/>
              <a:ext cx="285226" cy="278858"/>
            </a:xfrm>
            <a:prstGeom prst="rightArrow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>
                <a:solidFill>
                  <a:schemeClr val="bg1"/>
                </a:solidFill>
              </a:endParaRPr>
            </a:p>
          </p:txBody>
        </p:sp>
      </p:grpSp>
      <p:grpSp>
        <p:nvGrpSpPr>
          <p:cNvPr id="24" name="Группа 23">
            <a:extLst>
              <a:ext uri="{FF2B5EF4-FFF2-40B4-BE49-F238E27FC236}">
                <a16:creationId xmlns:a16="http://schemas.microsoft.com/office/drawing/2014/main" id="{1846996D-4D36-45AF-9B87-4E5E498D47F8}"/>
              </a:ext>
            </a:extLst>
          </p:cNvPr>
          <p:cNvGrpSpPr/>
          <p:nvPr/>
        </p:nvGrpSpPr>
        <p:grpSpPr>
          <a:xfrm>
            <a:off x="583129" y="4367104"/>
            <a:ext cx="5557350" cy="827772"/>
            <a:chOff x="751462" y="3456499"/>
            <a:chExt cx="5052136" cy="565379"/>
          </a:xfrm>
        </p:grpSpPr>
        <p:pic>
          <p:nvPicPr>
            <p:cNvPr id="25" name="Picture 2" descr="письмо, конверт, наброски, формы, с округлыми, углы значок">
              <a:extLst>
                <a:ext uri="{FF2B5EF4-FFF2-40B4-BE49-F238E27FC236}">
                  <a16:creationId xmlns:a16="http://schemas.microsoft.com/office/drawing/2014/main" id="{F2D3F2FF-76FD-4D91-8D6F-45A151761FD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1462" y="3456499"/>
              <a:ext cx="560338" cy="5653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Прямоугольник 25">
              <a:extLst>
                <a:ext uri="{FF2B5EF4-FFF2-40B4-BE49-F238E27FC236}">
                  <a16:creationId xmlns:a16="http://schemas.microsoft.com/office/drawing/2014/main" id="{72C27990-1773-4CBB-932B-61F897EAB8F8}"/>
                </a:ext>
              </a:extLst>
            </p:cNvPr>
            <p:cNvSpPr/>
            <p:nvPr/>
          </p:nvSpPr>
          <p:spPr>
            <a:xfrm>
              <a:off x="1536398" y="3562154"/>
              <a:ext cx="4267200" cy="31532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ru-RU" sz="2400" b="1" i="1" dirty="0">
                  <a:solidFill>
                    <a:schemeClr val="accent3">
                      <a:lumMod val="50000"/>
                    </a:schemeClr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письменный </a:t>
              </a:r>
              <a:r>
                <a:rPr lang="ru-RU" sz="2400" b="1" i="1" dirty="0">
                  <a:solidFill>
                    <a:schemeClr val="accent3">
                      <a:lumMod val="50000"/>
                    </a:schemeClr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ответ</a:t>
              </a:r>
              <a:r>
                <a:rPr lang="ru-RU" sz="2400" b="1" i="1" dirty="0">
                  <a:solidFill>
                    <a:schemeClr val="accent3">
                      <a:lumMod val="50000"/>
                    </a:schemeClr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на РПГУ</a:t>
              </a:r>
            </a:p>
          </p:txBody>
        </p:sp>
        <p:sp>
          <p:nvSpPr>
            <p:cNvPr id="27" name="Стрелка: вправо 26">
              <a:extLst>
                <a:ext uri="{FF2B5EF4-FFF2-40B4-BE49-F238E27FC236}">
                  <a16:creationId xmlns:a16="http://schemas.microsoft.com/office/drawing/2014/main" id="{789A5D21-859E-47CC-8BB1-4E7A17DF10E1}"/>
                </a:ext>
              </a:extLst>
            </p:cNvPr>
            <p:cNvSpPr/>
            <p:nvPr/>
          </p:nvSpPr>
          <p:spPr>
            <a:xfrm rot="10800000">
              <a:off x="1239194" y="3599759"/>
              <a:ext cx="285226" cy="278858"/>
            </a:xfrm>
            <a:prstGeom prst="rightArrow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>
                <a:solidFill>
                  <a:schemeClr val="bg1"/>
                </a:solidFill>
              </a:endParaRPr>
            </a:p>
          </p:txBody>
        </p:sp>
      </p:grpSp>
      <p:sp>
        <p:nvSpPr>
          <p:cNvPr id="28" name="Подзаголовок 2">
            <a:extLst>
              <a:ext uri="{FF2B5EF4-FFF2-40B4-BE49-F238E27FC236}">
                <a16:creationId xmlns:a16="http://schemas.microsoft.com/office/drawing/2014/main" id="{6FA98902-F312-45CE-8D93-863F8564EB25}"/>
              </a:ext>
            </a:extLst>
          </p:cNvPr>
          <p:cNvSpPr txBox="1">
            <a:spLocks/>
          </p:cNvSpPr>
          <p:nvPr/>
        </p:nvSpPr>
        <p:spPr>
          <a:xfrm>
            <a:off x="1433384" y="877297"/>
            <a:ext cx="9973382" cy="583903"/>
          </a:xfrm>
          <a:prstGeom prst="rect">
            <a:avLst/>
          </a:prstGeom>
          <a:solidFill>
            <a:schemeClr val="accent2">
              <a:lumMod val="60000"/>
              <a:lumOff val="40000"/>
              <a:alpha val="73000"/>
            </a:schemeClr>
          </a:solidFill>
          <a:ln>
            <a:noFill/>
          </a:ln>
          <a:effectLst>
            <a:softEdge rad="76200"/>
          </a:effectLst>
        </p:spPr>
        <p:txBody>
          <a:bodyPr vert="horz" lIns="91440" tIns="45720" rIns="91440" bIns="45720" rtlCol="0" anchor="ctr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i="1" dirty="0">
                <a:solidFill>
                  <a:schemeClr val="accent3">
                    <a:lumMod val="50000"/>
                  </a:schemeClr>
                </a:solidFill>
              </a:rPr>
              <a:t>Проводится в соответствии с Федеральным законом № 248-ФЗ и КоАП РФ</a:t>
            </a:r>
            <a:endParaRPr lang="ru-RU" sz="2400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C4D74C4-3520-40F8-B3F4-9470F3204320}"/>
              </a:ext>
            </a:extLst>
          </p:cNvPr>
          <p:cNvSpPr txBox="1"/>
          <p:nvPr/>
        </p:nvSpPr>
        <p:spPr>
          <a:xfrm>
            <a:off x="7214532" y="1650602"/>
            <a:ext cx="2993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>
                <a:solidFill>
                  <a:schemeClr val="accent2">
                    <a:lumMod val="75000"/>
                  </a:schemeClr>
                </a:solidFill>
              </a:rPr>
              <a:t>ДЛЯ ЧЕГО ПРОВОДИТСЯ</a:t>
            </a: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90F57CD9-1E10-47DF-97C6-C6A896FF5E20}"/>
              </a:ext>
            </a:extLst>
          </p:cNvPr>
          <p:cNvSpPr/>
          <p:nvPr/>
        </p:nvSpPr>
        <p:spPr>
          <a:xfrm>
            <a:off x="6365323" y="2277067"/>
            <a:ext cx="549722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600" b="1" i="1" dirty="0">
                <a:solidFill>
                  <a:schemeClr val="accent3">
                    <a:lumMod val="50000"/>
                  </a:schemeClr>
                </a:solidFill>
                <a:ea typeface="Times New Roman" panose="02020603050405020304" pitchFamily="18" charset="0"/>
              </a:rPr>
              <a:t>Взаимодействия с надзорными органами при проведении мероприятий, предусмотренных Федеральным законом № 248-ФЗ:</a:t>
            </a:r>
          </a:p>
          <a:p>
            <a:pPr algn="ctr">
              <a:spcAft>
                <a:spcPts val="0"/>
              </a:spcAft>
            </a:pPr>
            <a:endParaRPr lang="ru-RU" sz="1600" b="1" i="1" dirty="0">
              <a:solidFill>
                <a:schemeClr val="accent3">
                  <a:lumMod val="50000"/>
                </a:schemeClr>
              </a:solidFill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600" b="1" i="1" dirty="0">
                <a:solidFill>
                  <a:schemeClr val="accent3">
                    <a:lumMod val="50000"/>
                  </a:schemeClr>
                </a:solidFill>
                <a:ea typeface="Times New Roman" panose="02020603050405020304" pitchFamily="18" charset="0"/>
              </a:rPr>
              <a:t>        </a:t>
            </a:r>
          </a:p>
          <a:p>
            <a:pPr>
              <a:spcAft>
                <a:spcPts val="0"/>
              </a:spcAft>
            </a:pPr>
            <a:endParaRPr lang="ru-RU" sz="1600" b="1" i="1" dirty="0">
              <a:solidFill>
                <a:schemeClr val="accent3">
                  <a:lumMod val="50000"/>
                </a:schemeClr>
              </a:solidFill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1600" b="1" i="1" dirty="0">
              <a:solidFill>
                <a:schemeClr val="accent3">
                  <a:lumMod val="50000"/>
                </a:schemeClr>
              </a:solidFill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1600" b="1" i="1" dirty="0">
              <a:solidFill>
                <a:schemeClr val="accent3">
                  <a:lumMod val="50000"/>
                </a:schemeClr>
              </a:solidFill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1600" b="1" i="1" dirty="0">
              <a:solidFill>
                <a:schemeClr val="accent3">
                  <a:lumMod val="50000"/>
                </a:schemeClr>
              </a:solidFill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1600" b="1" i="1" dirty="0">
              <a:solidFill>
                <a:schemeClr val="accent3">
                  <a:lumMod val="50000"/>
                </a:schemeClr>
              </a:solidFill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1600" b="1" i="1" dirty="0">
              <a:solidFill>
                <a:schemeClr val="accent3">
                  <a:lumMod val="50000"/>
                </a:schemeClr>
              </a:solidFill>
              <a:ea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600" b="1" i="1" dirty="0">
                <a:solidFill>
                  <a:schemeClr val="accent3">
                    <a:lumMod val="50000"/>
                  </a:schemeClr>
                </a:solidFill>
                <a:ea typeface="Times New Roman" panose="02020603050405020304" pitchFamily="18" charset="0"/>
              </a:rPr>
              <a:t/>
            </a:r>
            <a:br>
              <a:rPr lang="ru-RU" sz="1600" b="1" i="1" dirty="0">
                <a:solidFill>
                  <a:schemeClr val="accent3">
                    <a:lumMod val="50000"/>
                  </a:schemeClr>
                </a:solidFill>
                <a:ea typeface="Times New Roman" panose="02020603050405020304" pitchFamily="18" charset="0"/>
              </a:rPr>
            </a:br>
            <a:r>
              <a:rPr lang="ru-RU" sz="1600" b="1" i="1" dirty="0">
                <a:solidFill>
                  <a:schemeClr val="accent3">
                    <a:lumMod val="50000"/>
                  </a:schemeClr>
                </a:solidFill>
                <a:ea typeface="Times New Roman" panose="02020603050405020304" pitchFamily="18" charset="0"/>
              </a:rPr>
              <a:t>Взаимодействия с надзорными органами при проведении административных процедур и действий согласно Кодексу Российской Федерации об административных правонарушениях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F597F340-20AC-42D5-B9A4-275BDEFE63D1}"/>
              </a:ext>
            </a:extLst>
          </p:cNvPr>
          <p:cNvSpPr/>
          <p:nvPr/>
        </p:nvSpPr>
        <p:spPr>
          <a:xfrm>
            <a:off x="7660522" y="2938786"/>
            <a:ext cx="330426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ru-RU" dirty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ea typeface="Times New Roman" panose="02020603050405020304" pitchFamily="18" charset="0"/>
              </a:rPr>
              <a:t>контрольная закупка;</a:t>
            </a: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ea typeface="Times New Roman" panose="02020603050405020304" pitchFamily="18" charset="0"/>
              </a:rPr>
              <a:t>мониторинговая закупка;</a:t>
            </a: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ea typeface="Times New Roman" panose="02020603050405020304" pitchFamily="18" charset="0"/>
              </a:rPr>
              <a:t>выборочный контроль;</a:t>
            </a: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ea typeface="Times New Roman" panose="02020603050405020304" pitchFamily="18" charset="0"/>
              </a:rPr>
              <a:t>инспекционный визит;</a:t>
            </a: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ea typeface="Times New Roman" panose="02020603050405020304" pitchFamily="18" charset="0"/>
              </a:rPr>
              <a:t>рейдовый осмотр;</a:t>
            </a: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ea typeface="Times New Roman" panose="02020603050405020304" pitchFamily="18" charset="0"/>
              </a:rPr>
              <a:t>документарная проверка;</a:t>
            </a: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ea typeface="Times New Roman" panose="02020603050405020304" pitchFamily="18" charset="0"/>
              </a:rPr>
              <a:t>выездная проверка.</a:t>
            </a:r>
          </a:p>
        </p:txBody>
      </p:sp>
      <p:sp>
        <p:nvSpPr>
          <p:cNvPr id="33" name="Прямоугольник: скругленные углы 6">
            <a:extLst>
              <a:ext uri="{FF2B5EF4-FFF2-40B4-BE49-F238E27FC236}">
                <a16:creationId xmlns:a16="http://schemas.microsoft.com/office/drawing/2014/main" id="{92B6DC68-527B-412F-B34F-AF0B81ACC127}"/>
              </a:ext>
            </a:extLst>
          </p:cNvPr>
          <p:cNvSpPr/>
          <p:nvPr/>
        </p:nvSpPr>
        <p:spPr>
          <a:xfrm>
            <a:off x="11771790" y="6588040"/>
            <a:ext cx="320859" cy="21771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070431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7077076" y="3267075"/>
            <a:ext cx="3752850" cy="321945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485900" y="286435"/>
            <a:ext cx="102108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АЛГОРИТМ ПОДАЧИ ЗАЯВЛЕНИЙ И ДОКУМЕНТОВ В НАДЗОРНЫЙ ОРГАН НА РПГУ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0525" y="2485935"/>
            <a:ext cx="61912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AutoNum type="arabicPeriod"/>
            </a:pP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Зайти 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на РПГУ МО по ссылке:                                           </a:t>
            </a:r>
            <a:r>
              <a:rPr lang="en-US" b="1" i="1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  <a:hlinkClick r:id="rId3"/>
              </a:rPr>
              <a:t>https://uslugi.mosreg.ru/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   </a:t>
            </a:r>
            <a:endParaRPr lang="ru-RU" b="1" i="1" dirty="0" smtClean="0">
              <a:solidFill>
                <a:schemeClr val="accent3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lvl="1"/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и 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осуществить вход в учетную запись                                                                  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через 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ЕСИА (кнопка «Войти» в правом верхнем углу)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77076" y="882535"/>
            <a:ext cx="3752849" cy="2313264"/>
          </a:xfrm>
          <a:prstGeom prst="rect">
            <a:avLst/>
          </a:prstGeom>
        </p:spPr>
      </p:pic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92B6DC68-527B-412F-B34F-AF0B81ACC127}"/>
              </a:ext>
            </a:extLst>
          </p:cNvPr>
          <p:cNvSpPr/>
          <p:nvPr/>
        </p:nvSpPr>
        <p:spPr>
          <a:xfrm>
            <a:off x="11771790" y="6588040"/>
            <a:ext cx="320859" cy="21771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303466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3">
            <a:extLst>
              <a:ext uri="{FF2B5EF4-FFF2-40B4-BE49-F238E27FC236}">
                <a16:creationId xmlns:a16="http://schemas.microsoft.com/office/drawing/2014/main" id="{3A1BD7FF-9A03-433C-8B03-3BFDF500CFCF}"/>
              </a:ext>
            </a:extLst>
          </p:cNvPr>
          <p:cNvSpPr txBox="1">
            <a:spLocks/>
          </p:cNvSpPr>
          <p:nvPr/>
        </p:nvSpPr>
        <p:spPr>
          <a:xfrm>
            <a:off x="494122" y="1861916"/>
            <a:ext cx="8660251" cy="7200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gradFill>
                  <a:gsLst>
                    <a:gs pos="0">
                      <a:schemeClr val="accent1"/>
                    </a:gs>
                    <a:gs pos="100000">
                      <a:schemeClr val="accent3"/>
                    </a:gs>
                  </a:gsLst>
                  <a:lin ang="0" scaled="1"/>
                </a:gradFill>
                <a:latin typeface="+mj-lt"/>
                <a:ea typeface="+mj-ea"/>
                <a:cs typeface="+mj-cs"/>
              </a:defRPr>
            </a:lvl1pPr>
          </a:lstStyle>
          <a:p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3FF23F96-BA49-4659-A609-468D9E6518B4}"/>
              </a:ext>
            </a:extLst>
          </p:cNvPr>
          <p:cNvSpPr/>
          <p:nvPr/>
        </p:nvSpPr>
        <p:spPr>
          <a:xfrm>
            <a:off x="1457325" y="278731"/>
            <a:ext cx="1003663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АЛГОРИТМ ПОДАЧИ ЗАЯВЛЕНИЙ И ДОКУМЕНТОВ В НАДЗОРНЫЙ ОРГАН НА РПГУ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197A2590-5B0E-424C-97D5-EE26303879E2}"/>
              </a:ext>
            </a:extLst>
          </p:cNvPr>
          <p:cNvSpPr/>
          <p:nvPr/>
        </p:nvSpPr>
        <p:spPr>
          <a:xfrm>
            <a:off x="306772" y="1929655"/>
            <a:ext cx="5055804" cy="3970318"/>
          </a:xfrm>
          <a:prstGeom prst="rect">
            <a:avLst/>
          </a:prstGeom>
        </p:spPr>
        <p:txBody>
          <a:bodyPr wrap="square" anchor="t" anchorCtr="1">
            <a:spAutoFit/>
          </a:bodyPr>
          <a:lstStyle/>
          <a:p>
            <a:pPr indent="449263" algn="just">
              <a:buAutoNum type="arabicPeriod"/>
            </a:pPr>
            <a:endParaRPr lang="ru-RU" b="1" i="1" dirty="0">
              <a:solidFill>
                <a:schemeClr val="accent3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lvl="1"/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2. В 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</a:rPr>
              <a:t>строке 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поиска ввести следующее: 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</a:rPr>
              <a:t>«Комплексный сервис для бизнеса в рамках контрольно-надзорной деятельности» (рис. 1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</a:p>
          <a:p>
            <a:pPr marL="342900" indent="-342900" algn="just">
              <a:buFontTx/>
              <a:buAutoNum type="arabicPeriod"/>
            </a:pPr>
            <a:endParaRPr lang="ru-RU" b="1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342900" indent="-342900" algn="just">
              <a:buFontTx/>
              <a:buAutoNum type="arabicPeriod"/>
            </a:pPr>
            <a:endParaRPr lang="ru-RU" b="1" i="1" dirty="0">
              <a:solidFill>
                <a:schemeClr val="accent3">
                  <a:lumMod val="50000"/>
                </a:schemeClr>
              </a:solidFill>
            </a:endParaRPr>
          </a:p>
          <a:p>
            <a:pPr marL="342900" indent="-342900" algn="just">
              <a:buFontTx/>
              <a:buAutoNum type="arabicPeriod"/>
            </a:pPr>
            <a:endParaRPr lang="ru-RU" b="1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342900" indent="-342900" algn="just">
              <a:buFontTx/>
              <a:buAutoNum type="arabicPeriod"/>
            </a:pPr>
            <a:endParaRPr lang="ru-RU" b="1" i="1" dirty="0">
              <a:solidFill>
                <a:schemeClr val="accent3">
                  <a:lumMod val="50000"/>
                </a:schemeClr>
              </a:solidFill>
            </a:endParaRPr>
          </a:p>
          <a:p>
            <a:pPr marL="342900" indent="-342900" algn="just">
              <a:buFontTx/>
              <a:buAutoNum type="arabicPeriod"/>
            </a:pPr>
            <a:endParaRPr lang="ru-RU" b="1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342900" indent="-342900" algn="just">
              <a:buFontTx/>
              <a:buAutoNum type="arabicPeriod"/>
            </a:pPr>
            <a:endParaRPr lang="ru-RU" b="1" i="1" dirty="0">
              <a:solidFill>
                <a:schemeClr val="accent3">
                  <a:lumMod val="50000"/>
                </a:schemeClr>
              </a:solidFill>
            </a:endParaRPr>
          </a:p>
          <a:p>
            <a:pPr lvl="1"/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3. После 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</a:rPr>
              <a:t>того как открылась новая страница, 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нажать на 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</a:rPr>
              <a:t>кнопку «получить услугу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» (рис. 2)</a:t>
            </a:r>
            <a:endParaRPr lang="ru-RU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B06FB4B-FB4B-433F-A65B-092C91EED9C1}"/>
              </a:ext>
            </a:extLst>
          </p:cNvPr>
          <p:cNvSpPr txBox="1"/>
          <p:nvPr/>
        </p:nvSpPr>
        <p:spPr>
          <a:xfrm>
            <a:off x="10738928" y="3989879"/>
            <a:ext cx="63377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>
                <a:solidFill>
                  <a:schemeClr val="bg1"/>
                </a:solidFill>
              </a:rPr>
              <a:t>рис. 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F9648BC-774C-4705-924C-3D080862794B}"/>
              </a:ext>
            </a:extLst>
          </p:cNvPr>
          <p:cNvSpPr txBox="1"/>
          <p:nvPr/>
        </p:nvSpPr>
        <p:spPr>
          <a:xfrm>
            <a:off x="11055814" y="6442981"/>
            <a:ext cx="56402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i="1" dirty="0">
                <a:solidFill>
                  <a:schemeClr val="accent3">
                    <a:lumMod val="50000"/>
                  </a:schemeClr>
                </a:solidFill>
              </a:rPr>
              <a:t>рис. 2</a:t>
            </a:r>
          </a:p>
        </p:txBody>
      </p:sp>
      <p:sp>
        <p:nvSpPr>
          <p:cNvPr id="13" name="Прямоугольник: скругленные углы 6">
            <a:extLst>
              <a:ext uri="{FF2B5EF4-FFF2-40B4-BE49-F238E27FC236}">
                <a16:creationId xmlns:a16="http://schemas.microsoft.com/office/drawing/2014/main" id="{92B6DC68-527B-412F-B34F-AF0B81ACC127}"/>
              </a:ext>
            </a:extLst>
          </p:cNvPr>
          <p:cNvSpPr/>
          <p:nvPr/>
        </p:nvSpPr>
        <p:spPr>
          <a:xfrm>
            <a:off x="11771790" y="6588040"/>
            <a:ext cx="320859" cy="21771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/>
              <a:t>7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0355" y="841427"/>
            <a:ext cx="6221864" cy="289906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0356" y="3967984"/>
            <a:ext cx="6129220" cy="2528937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011B7AE0-9210-4CAB-B7CB-C7673E0EDE47}"/>
              </a:ext>
            </a:extLst>
          </p:cNvPr>
          <p:cNvSpPr txBox="1"/>
          <p:nvPr/>
        </p:nvSpPr>
        <p:spPr>
          <a:xfrm>
            <a:off x="11118429" y="3712850"/>
            <a:ext cx="649480" cy="255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8" b="1" i="1" dirty="0">
                <a:solidFill>
                  <a:schemeClr val="accent3">
                    <a:lumMod val="50000"/>
                  </a:schemeClr>
                </a:solidFill>
              </a:rPr>
              <a:t>рис. 1</a:t>
            </a:r>
          </a:p>
        </p:txBody>
      </p:sp>
    </p:spTree>
    <p:extLst>
      <p:ext uri="{BB962C8B-B14F-4D97-AF65-F5344CB8AC3E}">
        <p14:creationId xmlns:p14="http://schemas.microsoft.com/office/powerpoint/2010/main" val="3776745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26687F0-AD32-4C46-A3DA-354B8291C795}"/>
              </a:ext>
            </a:extLst>
          </p:cNvPr>
          <p:cNvSpPr/>
          <p:nvPr/>
        </p:nvSpPr>
        <p:spPr>
          <a:xfrm>
            <a:off x="78171" y="1058704"/>
            <a:ext cx="6708778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ru-RU" b="1" i="1" dirty="0">
                <a:solidFill>
                  <a:schemeClr val="accent3">
                    <a:lumMod val="50000"/>
                  </a:schemeClr>
                </a:solidFill>
              </a:rPr>
              <a:t>4. При выборе услуги появится перечень документов с подробной информацией по части интересующей Вас услуги. 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Для 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</a:rPr>
              <a:t>начала нужно выбрать необходимые параметры (рис. 1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</a:p>
          <a:p>
            <a:pPr lvl="1"/>
            <a:endParaRPr lang="ru-RU" b="1" i="1" dirty="0">
              <a:solidFill>
                <a:schemeClr val="accent3">
                  <a:lumMod val="50000"/>
                </a:schemeClr>
              </a:solidFill>
            </a:endParaRPr>
          </a:p>
          <a:p>
            <a:pPr lvl="1"/>
            <a:r>
              <a:rPr lang="ru-RU" b="1" i="1" dirty="0">
                <a:solidFill>
                  <a:schemeClr val="accent3">
                    <a:lumMod val="50000"/>
                  </a:schemeClr>
                </a:solidFill>
              </a:rPr>
              <a:t>5. В пункте 1 потребуется выбрать цель вашего обращения из списка услуг 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pPr lvl="1"/>
            <a:endParaRPr lang="ru-RU" b="1" i="1" dirty="0">
              <a:solidFill>
                <a:schemeClr val="accent3">
                  <a:lumMod val="50000"/>
                </a:schemeClr>
              </a:solidFill>
            </a:endParaRPr>
          </a:p>
          <a:p>
            <a:pPr lvl="1"/>
            <a:r>
              <a:rPr lang="ru-RU" b="1" i="1" dirty="0">
                <a:solidFill>
                  <a:schemeClr val="accent3">
                    <a:lumMod val="50000"/>
                  </a:schemeClr>
                </a:solidFill>
              </a:rPr>
              <a:t>6. В пункте 3 необходимо  выбирать категорию заявителя: индивидуальные предприниматели, юридические лица или физические лица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pPr lvl="1"/>
            <a:endParaRPr lang="ru-RU" b="1" i="1" dirty="0">
              <a:solidFill>
                <a:schemeClr val="accent3">
                  <a:lumMod val="50000"/>
                </a:schemeClr>
              </a:solidFill>
            </a:endParaRPr>
          </a:p>
          <a:p>
            <a:pPr lvl="1"/>
            <a:r>
              <a:rPr lang="ru-RU" b="1" i="1" dirty="0">
                <a:solidFill>
                  <a:schemeClr val="accent3">
                    <a:lumMod val="50000"/>
                  </a:schemeClr>
                </a:solidFill>
              </a:rPr>
              <a:t>7. В пункте 4 необходимо указать кто подает </a:t>
            </a:r>
            <a:endParaRPr lang="ru-RU" b="1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/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заявление (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</a:rPr>
              <a:t>заявитель или представитель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).</a:t>
            </a:r>
          </a:p>
          <a:p>
            <a:pPr lvl="1"/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lvl="1"/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8. С 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перечнем обязательных документов, представляемых заявителем, можно ознакомиться на стадии выбора параметров (рис. 4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rPr>
              <a:t>)</a:t>
            </a:r>
            <a:endParaRPr lang="ru-RU" b="1" i="1" dirty="0">
              <a:solidFill>
                <a:schemeClr val="accent3">
                  <a:lumMod val="50000"/>
                </a:schemeClr>
              </a:solidFill>
            </a:endParaRPr>
          </a:p>
          <a:p>
            <a:pPr lvl="1">
              <a:lnSpc>
                <a:spcPct val="150000"/>
              </a:lnSpc>
            </a:pPr>
            <a:r>
              <a:rPr lang="ru-RU" b="1" i="1" dirty="0">
                <a:solidFill>
                  <a:schemeClr val="accent3">
                    <a:lumMod val="50000"/>
                  </a:schemeClr>
                </a:solidFill>
              </a:rPr>
              <a:t>9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. 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</a:rPr>
              <a:t>Далее нажать на кнопку «заполнить форму».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11B7AE0-9210-4CAB-B7CB-C7673E0EDE47}"/>
              </a:ext>
            </a:extLst>
          </p:cNvPr>
          <p:cNvSpPr txBox="1"/>
          <p:nvPr/>
        </p:nvSpPr>
        <p:spPr>
          <a:xfrm>
            <a:off x="11055814" y="5656354"/>
            <a:ext cx="6494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i="1" dirty="0">
                <a:solidFill>
                  <a:schemeClr val="accent3">
                    <a:lumMod val="50000"/>
                  </a:schemeClr>
                </a:solidFill>
              </a:rPr>
              <a:t>рис. </a:t>
            </a:r>
            <a:r>
              <a:rPr lang="en-US" sz="1100" b="1" i="1" dirty="0" smtClean="0">
                <a:solidFill>
                  <a:schemeClr val="accent3">
                    <a:lumMod val="50000"/>
                  </a:schemeClr>
                </a:solidFill>
              </a:rPr>
              <a:t>3</a:t>
            </a:r>
            <a:endParaRPr lang="ru-RU" sz="11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FF23F96-BA49-4659-A609-468D9E6518B4}"/>
              </a:ext>
            </a:extLst>
          </p:cNvPr>
          <p:cNvSpPr/>
          <p:nvPr/>
        </p:nvSpPr>
        <p:spPr>
          <a:xfrm>
            <a:off x="1334439" y="369838"/>
            <a:ext cx="97213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АЛГОРИТМ ПОДАЧИ ЗАЯВЛЕНИЙ И ДОКУМЕНТОВ В НАДЗОРНЫЙ ОРГАН НА РПГУ</a:t>
            </a:r>
          </a:p>
        </p:txBody>
      </p:sp>
      <p:sp>
        <p:nvSpPr>
          <p:cNvPr id="11" name="Прямоугольник: скругленные углы 6">
            <a:extLst>
              <a:ext uri="{FF2B5EF4-FFF2-40B4-BE49-F238E27FC236}">
                <a16:creationId xmlns:a16="http://schemas.microsoft.com/office/drawing/2014/main" id="{92B6DC68-527B-412F-B34F-AF0B81ACC127}"/>
              </a:ext>
            </a:extLst>
          </p:cNvPr>
          <p:cNvSpPr/>
          <p:nvPr/>
        </p:nvSpPr>
        <p:spPr>
          <a:xfrm>
            <a:off x="11771790" y="6588040"/>
            <a:ext cx="320859" cy="21771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/>
              <a:t>8</a:t>
            </a:r>
          </a:p>
        </p:txBody>
      </p:sp>
      <p:pic>
        <p:nvPicPr>
          <p:cNvPr id="10" name="Рисунок 9"/>
          <p:cNvPicPr/>
          <p:nvPr/>
        </p:nvPicPr>
        <p:blipFill>
          <a:blip r:embed="rId2"/>
          <a:stretch>
            <a:fillRect/>
          </a:stretch>
        </p:blipFill>
        <p:spPr>
          <a:xfrm>
            <a:off x="6334126" y="1494450"/>
            <a:ext cx="5758523" cy="4031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9402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2674</TotalTime>
  <Words>987</Words>
  <Application>Microsoft Office PowerPoint</Application>
  <PresentationFormat>Широкоэкранный</PresentationFormat>
  <Paragraphs>174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Wingdings</vt:lpstr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Асиф Алиев</dc:creator>
  <cp:lastModifiedBy>Байкова </cp:lastModifiedBy>
  <cp:revision>82</cp:revision>
  <dcterms:created xsi:type="dcterms:W3CDTF">2022-05-11T08:42:15Z</dcterms:created>
  <dcterms:modified xsi:type="dcterms:W3CDTF">2024-05-08T05:34:06Z</dcterms:modified>
</cp:coreProperties>
</file>